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4" r:id="rId3"/>
    <p:sldId id="259" r:id="rId4"/>
    <p:sldId id="266" r:id="rId5"/>
    <p:sldId id="271" r:id="rId6"/>
    <p:sldId id="276" r:id="rId7"/>
    <p:sldId id="272" r:id="rId8"/>
    <p:sldId id="278" r:id="rId9"/>
    <p:sldId id="269" r:id="rId10"/>
    <p:sldId id="267" r:id="rId11"/>
    <p:sldId id="273" r:id="rId12"/>
    <p:sldId id="275" r:id="rId13"/>
    <p:sldId id="279" r:id="rId14"/>
    <p:sldId id="280"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91"/>
    <p:restoredTop sz="94593"/>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102A3F-AED4-8D48-BB13-12F314BFAD0F}" type="datetimeFigureOut">
              <a:rPr lang="en-US" smtClean="0"/>
              <a:t>8/23/20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4105D-597F-504F-8B21-48E7ACFF0628}" type="slidenum">
              <a:rPr lang="en-US" smtClean="0"/>
              <a:t>‹#›</a:t>
            </a:fld>
            <a:endParaRPr lang="en-US"/>
          </a:p>
        </p:txBody>
      </p:sp>
    </p:spTree>
    <p:extLst>
      <p:ext uri="{BB962C8B-B14F-4D97-AF65-F5344CB8AC3E}">
        <p14:creationId xmlns:p14="http://schemas.microsoft.com/office/powerpoint/2010/main" val="271109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94105D-597F-504F-8B21-48E7ACFF0628}" type="slidenum">
              <a:rPr lang="en-US" smtClean="0"/>
              <a:t>1</a:t>
            </a:fld>
            <a:endParaRPr lang="en-US"/>
          </a:p>
        </p:txBody>
      </p:sp>
    </p:spTree>
    <p:extLst>
      <p:ext uri="{BB962C8B-B14F-4D97-AF65-F5344CB8AC3E}">
        <p14:creationId xmlns:p14="http://schemas.microsoft.com/office/powerpoint/2010/main" val="181371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0E16E-E5AB-D543-91E8-67D1C5FC03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F10F125-4BCE-B74E-9D3A-59BD4AEA05C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7A8212-6196-0A49-AD04-B49FA37ABF3F}"/>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5" name="Footer Placeholder 4">
            <a:extLst>
              <a:ext uri="{FF2B5EF4-FFF2-40B4-BE49-F238E27FC236}">
                <a16:creationId xmlns:a16="http://schemas.microsoft.com/office/drawing/2014/main" id="{B16F17AB-F05E-AB44-8869-D3A0353268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833AF-1F60-844F-A597-100595802A8D}"/>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367499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0EAA8-A38B-3646-ACF0-91AA6CC368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BD1E8E-3FEF-D44C-93E1-57DA766958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1BEB70-2524-5B49-8E56-37C306574ADF}"/>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5" name="Footer Placeholder 4">
            <a:extLst>
              <a:ext uri="{FF2B5EF4-FFF2-40B4-BE49-F238E27FC236}">
                <a16:creationId xmlns:a16="http://schemas.microsoft.com/office/drawing/2014/main" id="{C7095C74-479E-8247-A17F-E70F1C8A4B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A52498-B810-2C43-B6E0-A54FA6CCF9EC}"/>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27094720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7DB5E-233C-1148-9EF7-3D7275D3FE9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D600A0-D09D-CE49-B9C7-00FA606FCB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2FA3DE-0EA2-D04B-A927-6CA5EB4A77FC}"/>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5" name="Footer Placeholder 4">
            <a:extLst>
              <a:ext uri="{FF2B5EF4-FFF2-40B4-BE49-F238E27FC236}">
                <a16:creationId xmlns:a16="http://schemas.microsoft.com/office/drawing/2014/main" id="{74C4DDE6-8CF9-4243-82B7-B87166A59E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49B58-8EBB-6643-BB1E-461B15292B32}"/>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2926359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F088-EF65-BD44-A626-7518022F5A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26123E0-4A4C-8747-9452-EBFB30E89C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4A570B-3C10-9A48-8622-AAF4DB275377}"/>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5" name="Footer Placeholder 4">
            <a:extLst>
              <a:ext uri="{FF2B5EF4-FFF2-40B4-BE49-F238E27FC236}">
                <a16:creationId xmlns:a16="http://schemas.microsoft.com/office/drawing/2014/main" id="{EB306E6C-9B24-BD45-9F75-105DA1B45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AC642B-5BB3-A447-BC52-45ED6D981267}"/>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302674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9A7EE-54C0-E54A-B0D0-EA9B6F55C4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01C83D-C93C-2A4A-BB17-C7A2FD61A1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F82D2E-DBB4-8244-B09A-DAD032D0F14E}"/>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5" name="Footer Placeholder 4">
            <a:extLst>
              <a:ext uri="{FF2B5EF4-FFF2-40B4-BE49-F238E27FC236}">
                <a16:creationId xmlns:a16="http://schemas.microsoft.com/office/drawing/2014/main" id="{8B8EAB9F-ECC4-FE4B-821C-EA96D8AF24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AA313-4183-B243-B8FC-BA6E2408E3B8}"/>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2103123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4CF91-6F93-9247-8AA0-D8DDEBED33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516F6-3286-4849-8D4D-CD2021C155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10AD21-E18A-7E4F-B7E9-571784328E6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064CD8-5743-5548-B9BA-8ECA46AC29FA}"/>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6" name="Footer Placeholder 5">
            <a:extLst>
              <a:ext uri="{FF2B5EF4-FFF2-40B4-BE49-F238E27FC236}">
                <a16:creationId xmlns:a16="http://schemas.microsoft.com/office/drawing/2014/main" id="{D1CC6BEC-6E54-5240-A593-F2C2B88C4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6D561-E1C2-E545-8EF9-CFCC07045CB8}"/>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1428573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37DE-4D8D-B940-85DF-361E048AB7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13B71D-4EBA-4A42-97A3-5E308B90C7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6718CE-8975-2C43-ABE0-00E7B2B26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98610B-0557-E948-8AB1-B88DD191FC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6151FF-9553-C24A-86F9-E4CC092455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E0A25A3-8856-054E-A49D-14FD34132DD2}"/>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8" name="Footer Placeholder 7">
            <a:extLst>
              <a:ext uri="{FF2B5EF4-FFF2-40B4-BE49-F238E27FC236}">
                <a16:creationId xmlns:a16="http://schemas.microsoft.com/office/drawing/2014/main" id="{8FB8EBC4-8FC6-974A-AAAF-F35795601D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FDC2F7-A84B-174D-AE83-3C6A895F67F5}"/>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1128577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F7960-2A8F-5A4A-BD95-75F58539E2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71A696-B191-9C45-869B-34B660C34B58}"/>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4" name="Footer Placeholder 3">
            <a:extLst>
              <a:ext uri="{FF2B5EF4-FFF2-40B4-BE49-F238E27FC236}">
                <a16:creationId xmlns:a16="http://schemas.microsoft.com/office/drawing/2014/main" id="{92AA3F13-AA16-D345-A6B6-42C764EB8F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2885FF-B19B-8147-94E1-67952820CB81}"/>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3138834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B4E6D1-C6FA-124A-AB8A-F8582FCF32BE}"/>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3" name="Footer Placeholder 2">
            <a:extLst>
              <a:ext uri="{FF2B5EF4-FFF2-40B4-BE49-F238E27FC236}">
                <a16:creationId xmlns:a16="http://schemas.microsoft.com/office/drawing/2014/main" id="{AD64272E-615E-6141-9037-576BED8C8E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B87BBE-F6DE-5C41-AF23-12DECDE39330}"/>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3577178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2ECDC-043A-C74F-B575-ECA1DFE5B4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998A42-21C9-9D40-A890-C5F50B3A06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08B577-1364-0441-ABAA-878790BED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F50CE6-B2FA-F24A-AFAE-FBBE942C6A06}"/>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6" name="Footer Placeholder 5">
            <a:extLst>
              <a:ext uri="{FF2B5EF4-FFF2-40B4-BE49-F238E27FC236}">
                <a16:creationId xmlns:a16="http://schemas.microsoft.com/office/drawing/2014/main" id="{3B42F18E-A69A-814C-9477-D9593F31F3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9C0021-310F-D641-AD21-F9695163A57A}"/>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41662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753B0-618F-F74B-A6C9-68CEF67D9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7D83E2-83A2-FE4E-9546-AFDA97071D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9F0039-8672-DB46-8F46-9E35F0357A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78633F-4644-224F-8569-768124EB6947}"/>
              </a:ext>
            </a:extLst>
          </p:cNvPr>
          <p:cNvSpPr>
            <a:spLocks noGrp="1"/>
          </p:cNvSpPr>
          <p:nvPr>
            <p:ph type="dt" sz="half" idx="10"/>
          </p:nvPr>
        </p:nvSpPr>
        <p:spPr/>
        <p:txBody>
          <a:bodyPr/>
          <a:lstStyle/>
          <a:p>
            <a:fld id="{F883B97F-87FA-B947-A77E-37EFE47B44AE}" type="datetimeFigureOut">
              <a:rPr lang="en-US" smtClean="0"/>
              <a:t>8/23/20</a:t>
            </a:fld>
            <a:endParaRPr lang="en-US"/>
          </a:p>
        </p:txBody>
      </p:sp>
      <p:sp>
        <p:nvSpPr>
          <p:cNvPr id="6" name="Footer Placeholder 5">
            <a:extLst>
              <a:ext uri="{FF2B5EF4-FFF2-40B4-BE49-F238E27FC236}">
                <a16:creationId xmlns:a16="http://schemas.microsoft.com/office/drawing/2014/main" id="{219FF10C-CD93-B448-A1AC-127FEE74E9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BF8407-849A-694D-92D6-4F268048C227}"/>
              </a:ext>
            </a:extLst>
          </p:cNvPr>
          <p:cNvSpPr>
            <a:spLocks noGrp="1"/>
          </p:cNvSpPr>
          <p:nvPr>
            <p:ph type="sldNum" sz="quarter" idx="12"/>
          </p:nvPr>
        </p:nvSpPr>
        <p:spPr/>
        <p:txBody>
          <a:bodyPr/>
          <a:lstStyle/>
          <a:p>
            <a:fld id="{5362B356-E688-B944-A22C-829924CFA964}" type="slidenum">
              <a:rPr lang="en-US" smtClean="0"/>
              <a:t>‹#›</a:t>
            </a:fld>
            <a:endParaRPr lang="en-US"/>
          </a:p>
        </p:txBody>
      </p:sp>
    </p:spTree>
    <p:extLst>
      <p:ext uri="{BB962C8B-B14F-4D97-AF65-F5344CB8AC3E}">
        <p14:creationId xmlns:p14="http://schemas.microsoft.com/office/powerpoint/2010/main" val="2741705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EDB7A2-6343-304B-B99D-4DA6549316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09BDBF-9BBB-D048-B31B-6DD9B2DF3D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93EA8F-2B8B-6E4C-AF10-7A5CCDBF8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83B97F-87FA-B947-A77E-37EFE47B44AE}" type="datetimeFigureOut">
              <a:rPr lang="en-US" smtClean="0"/>
              <a:t>8/23/20</a:t>
            </a:fld>
            <a:endParaRPr lang="en-US"/>
          </a:p>
        </p:txBody>
      </p:sp>
      <p:sp>
        <p:nvSpPr>
          <p:cNvPr id="5" name="Footer Placeholder 4">
            <a:extLst>
              <a:ext uri="{FF2B5EF4-FFF2-40B4-BE49-F238E27FC236}">
                <a16:creationId xmlns:a16="http://schemas.microsoft.com/office/drawing/2014/main" id="{A7EBB2A2-BF9A-C14E-91D4-43C4D4A1D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A6F53E-2D3C-4145-ABAB-1C98418A6B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62B356-E688-B944-A22C-829924CFA964}" type="slidenum">
              <a:rPr lang="en-US" smtClean="0"/>
              <a:t>‹#›</a:t>
            </a:fld>
            <a:endParaRPr lang="en-US"/>
          </a:p>
        </p:txBody>
      </p:sp>
    </p:spTree>
    <p:extLst>
      <p:ext uri="{BB962C8B-B14F-4D97-AF65-F5344CB8AC3E}">
        <p14:creationId xmlns:p14="http://schemas.microsoft.com/office/powerpoint/2010/main" val="38154070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2948B96-C261-C744-A582-A20AC69E4C16}"/>
              </a:ext>
            </a:extLst>
          </p:cNvPr>
          <p:cNvPicPr>
            <a:picLocks noChangeAspect="1"/>
          </p:cNvPicPr>
          <p:nvPr/>
        </p:nvPicPr>
        <p:blipFill rotWithShape="1">
          <a:blip r:embed="rId3"/>
          <a:srcRect l="368" t="3261" r="23209" b="1"/>
          <a:stretch/>
        </p:blipFill>
        <p:spPr>
          <a:xfrm>
            <a:off x="3523488" y="10"/>
            <a:ext cx="8668512" cy="6857990"/>
          </a:xfrm>
          <a:prstGeom prst="rect">
            <a:avLst/>
          </a:prstGeom>
        </p:spPr>
      </p:pic>
      <p:sp>
        <p:nvSpPr>
          <p:cNvPr id="120" name="Rectangle 11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AD37EB0-EB76-3A4E-B865-A33054DC9283}"/>
              </a:ext>
            </a:extLst>
          </p:cNvPr>
          <p:cNvSpPr>
            <a:spLocks noGrp="1"/>
          </p:cNvSpPr>
          <p:nvPr>
            <p:ph type="ctrTitle"/>
          </p:nvPr>
        </p:nvSpPr>
        <p:spPr>
          <a:xfrm>
            <a:off x="477981" y="1122363"/>
            <a:ext cx="4023360" cy="3204134"/>
          </a:xfrm>
        </p:spPr>
        <p:txBody>
          <a:bodyPr anchor="b">
            <a:normAutofit/>
          </a:bodyPr>
          <a:lstStyle/>
          <a:p>
            <a:pPr algn="l"/>
            <a:r>
              <a:rPr lang="en-US" sz="4800"/>
              <a:t>Predicting Altruism Through Free Pizza </a:t>
            </a:r>
          </a:p>
        </p:txBody>
      </p:sp>
      <p:sp>
        <p:nvSpPr>
          <p:cNvPr id="3" name="Subtitle 2">
            <a:extLst>
              <a:ext uri="{FF2B5EF4-FFF2-40B4-BE49-F238E27FC236}">
                <a16:creationId xmlns:a16="http://schemas.microsoft.com/office/drawing/2014/main" id="{F2B72655-1FD9-E145-9691-C0AD0ACCF6FE}"/>
              </a:ext>
            </a:extLst>
          </p:cNvPr>
          <p:cNvSpPr>
            <a:spLocks noGrp="1"/>
          </p:cNvSpPr>
          <p:nvPr>
            <p:ph type="subTitle" idx="1"/>
          </p:nvPr>
        </p:nvSpPr>
        <p:spPr>
          <a:xfrm>
            <a:off x="477980" y="4872922"/>
            <a:ext cx="4023359" cy="1208141"/>
          </a:xfrm>
        </p:spPr>
        <p:txBody>
          <a:bodyPr>
            <a:normAutofit/>
          </a:bodyPr>
          <a:lstStyle/>
          <a:p>
            <a:pPr algn="l"/>
            <a:r>
              <a:rPr lang="en-US" sz="2000"/>
              <a:t>Project 4 - NLP</a:t>
            </a:r>
          </a:p>
          <a:p>
            <a:pPr algn="l"/>
            <a:r>
              <a:rPr lang="en-US" sz="2000"/>
              <a:t>Rudy Wang</a:t>
            </a:r>
          </a:p>
        </p:txBody>
      </p:sp>
      <p:sp>
        <p:nvSpPr>
          <p:cNvPr id="122" name="Rectangle 12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4" name="Rectangle 12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752676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10363200" cy="1225650"/>
          </a:xfrm>
        </p:spPr>
        <p:txBody>
          <a:bodyPr anchor="b">
            <a:normAutofit/>
          </a:bodyPr>
          <a:lstStyle/>
          <a:p>
            <a:r>
              <a:rPr lang="en-US" sz="3800" dirty="0">
                <a:solidFill>
                  <a:schemeClr val="bg1"/>
                </a:solidFill>
              </a:rPr>
              <a:t>NMF Topic Modelling (TF-IDF) on Training Data</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1816931" y="2315352"/>
            <a:ext cx="10689394" cy="3647710"/>
          </a:xfrm>
        </p:spPr>
        <p:txBody>
          <a:bodyPr>
            <a:noAutofit/>
          </a:bodyPr>
          <a:lstStyle/>
          <a:p>
            <a:pPr marL="0" indent="0">
              <a:buNone/>
            </a:pPr>
            <a:r>
              <a:rPr lang="en-US" sz="1800" b="1" dirty="0">
                <a:solidFill>
                  <a:schemeClr val="bg1"/>
                </a:solidFill>
              </a:rPr>
              <a:t>Family</a:t>
            </a:r>
            <a:r>
              <a:rPr lang="en-US" sz="1800" dirty="0">
                <a:solidFill>
                  <a:schemeClr val="bg1"/>
                </a:solidFill>
              </a:rPr>
              <a:t>: love, home, family, sick, kid, mom, wife, husband</a:t>
            </a:r>
          </a:p>
          <a:p>
            <a:endParaRPr lang="en-US" sz="1800" dirty="0">
              <a:solidFill>
                <a:schemeClr val="bg1"/>
              </a:solidFill>
            </a:endParaRPr>
          </a:p>
          <a:p>
            <a:pPr marL="0" indent="0">
              <a:buNone/>
            </a:pPr>
            <a:r>
              <a:rPr lang="en-US" sz="1800" b="1" dirty="0">
                <a:solidFill>
                  <a:schemeClr val="bg1"/>
                </a:solidFill>
              </a:rPr>
              <a:t>Student</a:t>
            </a:r>
            <a:r>
              <a:rPr lang="en-US" sz="1800" dirty="0">
                <a:solidFill>
                  <a:schemeClr val="bg1"/>
                </a:solidFill>
              </a:rPr>
              <a:t>: hungry, student, college, final, study, ramen, semester, university</a:t>
            </a:r>
          </a:p>
          <a:p>
            <a:endParaRPr lang="en-US" sz="1800" dirty="0">
              <a:solidFill>
                <a:schemeClr val="bg1"/>
              </a:solidFill>
            </a:endParaRPr>
          </a:p>
          <a:p>
            <a:pPr marL="0" indent="0">
              <a:buNone/>
            </a:pPr>
            <a:r>
              <a:rPr lang="en-US" sz="1800" b="1" dirty="0">
                <a:solidFill>
                  <a:schemeClr val="bg1"/>
                </a:solidFill>
              </a:rPr>
              <a:t>Money</a:t>
            </a:r>
            <a:r>
              <a:rPr lang="en-US" sz="1800" dirty="0">
                <a:solidFill>
                  <a:schemeClr val="bg1"/>
                </a:solidFill>
              </a:rPr>
              <a:t>: pay, bill, rent, paycheck, broke, cash, deposit, bank</a:t>
            </a:r>
          </a:p>
          <a:p>
            <a:endParaRPr lang="en-US" sz="1800" dirty="0">
              <a:solidFill>
                <a:schemeClr val="bg1"/>
              </a:solidFill>
            </a:endParaRPr>
          </a:p>
          <a:p>
            <a:pPr marL="0" indent="0">
              <a:buNone/>
            </a:pPr>
            <a:r>
              <a:rPr lang="en-US" sz="1800" b="1" dirty="0">
                <a:solidFill>
                  <a:schemeClr val="bg1"/>
                </a:solidFill>
              </a:rPr>
              <a:t>Unemployment</a:t>
            </a:r>
            <a:r>
              <a:rPr lang="en-US" sz="1800" dirty="0">
                <a:solidFill>
                  <a:schemeClr val="bg1"/>
                </a:solidFill>
              </a:rPr>
              <a:t>: job, lose, paycheck, check, unemployed, struggle, unemployment, save</a:t>
            </a:r>
          </a:p>
          <a:p>
            <a:endParaRPr lang="en-US" sz="1800" dirty="0">
              <a:solidFill>
                <a:schemeClr val="bg1"/>
              </a:solidFill>
            </a:endParaRPr>
          </a:p>
          <a:p>
            <a:endParaRPr lang="en-US" sz="18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descr="Family with two children">
            <a:extLst>
              <a:ext uri="{FF2B5EF4-FFF2-40B4-BE49-F238E27FC236}">
                <a16:creationId xmlns:a16="http://schemas.microsoft.com/office/drawing/2014/main" id="{79B66C3A-FA40-4E48-A84D-E1E3219D0A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1873" y="1867720"/>
            <a:ext cx="914400" cy="914400"/>
          </a:xfrm>
          <a:prstGeom prst="rect">
            <a:avLst/>
          </a:prstGeom>
        </p:spPr>
      </p:pic>
      <p:pic>
        <p:nvPicPr>
          <p:cNvPr id="8" name="Graphic 7" descr="Graduation cap">
            <a:extLst>
              <a:ext uri="{FF2B5EF4-FFF2-40B4-BE49-F238E27FC236}">
                <a16:creationId xmlns:a16="http://schemas.microsoft.com/office/drawing/2014/main" id="{5B4C4183-9AFA-4641-B8B8-860AB60F1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5071" y="2738928"/>
            <a:ext cx="914400" cy="914400"/>
          </a:xfrm>
          <a:prstGeom prst="rect">
            <a:avLst/>
          </a:prstGeom>
        </p:spPr>
      </p:pic>
      <p:pic>
        <p:nvPicPr>
          <p:cNvPr id="10" name="Graphic 9" descr="Piggy Bank">
            <a:extLst>
              <a:ext uri="{FF2B5EF4-FFF2-40B4-BE49-F238E27FC236}">
                <a16:creationId xmlns:a16="http://schemas.microsoft.com/office/drawing/2014/main" id="{003F65B1-84F6-DD4D-B85B-30F826366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8269" y="3499513"/>
            <a:ext cx="914400" cy="914400"/>
          </a:xfrm>
          <a:prstGeom prst="rect">
            <a:avLst/>
          </a:prstGeom>
        </p:spPr>
      </p:pic>
      <p:pic>
        <p:nvPicPr>
          <p:cNvPr id="12" name="Graphic 11" descr="Briefcase">
            <a:extLst>
              <a:ext uri="{FF2B5EF4-FFF2-40B4-BE49-F238E27FC236}">
                <a16:creationId xmlns:a16="http://schemas.microsoft.com/office/drawing/2014/main" id="{AD6371F4-2E02-6341-9FFD-A21465D76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1873" y="4379264"/>
            <a:ext cx="914400" cy="914400"/>
          </a:xfrm>
          <a:prstGeom prst="rect">
            <a:avLst/>
          </a:prstGeom>
        </p:spPr>
      </p:pic>
    </p:spTree>
    <p:extLst>
      <p:ext uri="{BB962C8B-B14F-4D97-AF65-F5344CB8AC3E}">
        <p14:creationId xmlns:p14="http://schemas.microsoft.com/office/powerpoint/2010/main" val="4269462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3933825" cy="1225650"/>
          </a:xfrm>
        </p:spPr>
        <p:txBody>
          <a:bodyPr anchor="b">
            <a:normAutofit/>
          </a:bodyPr>
          <a:lstStyle/>
          <a:p>
            <a:r>
              <a:rPr lang="en-US" sz="3800" dirty="0">
                <a:solidFill>
                  <a:schemeClr val="bg1"/>
                </a:solidFill>
              </a:rPr>
              <a:t>Classification - Accuracy</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31360C0B-8F6D-7C4C-89DB-23D482F15CCA}"/>
              </a:ext>
            </a:extLst>
          </p:cNvPr>
          <p:cNvGraphicFramePr>
            <a:graphicFrameLocks noGrp="1"/>
          </p:cNvGraphicFramePr>
          <p:nvPr>
            <p:ph idx="1"/>
            <p:extLst>
              <p:ext uri="{D42A27DB-BD31-4B8C-83A1-F6EECF244321}">
                <p14:modId xmlns:p14="http://schemas.microsoft.com/office/powerpoint/2010/main" val="328653039"/>
              </p:ext>
            </p:extLst>
          </p:nvPr>
        </p:nvGraphicFramePr>
        <p:xfrm>
          <a:off x="3248025" y="2285678"/>
          <a:ext cx="5695950" cy="2886072"/>
        </p:xfrm>
        <a:graphic>
          <a:graphicData uri="http://schemas.openxmlformats.org/drawingml/2006/table">
            <a:tbl>
              <a:tblPr firstRow="1" bandRow="1">
                <a:tableStyleId>{21E4AEA4-8DFA-4A89-87EB-49C32662AFE0}</a:tableStyleId>
              </a:tblPr>
              <a:tblGrid>
                <a:gridCol w="2847975">
                  <a:extLst>
                    <a:ext uri="{9D8B030D-6E8A-4147-A177-3AD203B41FA5}">
                      <a16:colId xmlns:a16="http://schemas.microsoft.com/office/drawing/2014/main" val="3342554878"/>
                    </a:ext>
                  </a:extLst>
                </a:gridCol>
                <a:gridCol w="2847975">
                  <a:extLst>
                    <a:ext uri="{9D8B030D-6E8A-4147-A177-3AD203B41FA5}">
                      <a16:colId xmlns:a16="http://schemas.microsoft.com/office/drawing/2014/main" val="3810508773"/>
                    </a:ext>
                  </a:extLst>
                </a:gridCol>
              </a:tblGrid>
              <a:tr h="962024">
                <a:tc>
                  <a:txBody>
                    <a:bodyPr/>
                    <a:lstStyle/>
                    <a:p>
                      <a:r>
                        <a:rPr lang="en-US" dirty="0"/>
                        <a:t>Model</a:t>
                      </a:r>
                    </a:p>
                  </a:txBody>
                  <a:tcPr/>
                </a:tc>
                <a:tc>
                  <a:txBody>
                    <a:bodyPr/>
                    <a:lstStyle/>
                    <a:p>
                      <a:r>
                        <a:rPr lang="en-US" dirty="0"/>
                        <a:t>Accuracy Score</a:t>
                      </a:r>
                    </a:p>
                  </a:txBody>
                  <a:tcPr/>
                </a:tc>
                <a:extLst>
                  <a:ext uri="{0D108BD9-81ED-4DB2-BD59-A6C34878D82A}">
                    <a16:rowId xmlns:a16="http://schemas.microsoft.com/office/drawing/2014/main" val="3563626864"/>
                  </a:ext>
                </a:extLst>
              </a:tr>
              <a:tr h="962024">
                <a:tc>
                  <a:txBody>
                    <a:bodyPr/>
                    <a:lstStyle/>
                    <a:p>
                      <a:r>
                        <a:rPr lang="en-US" dirty="0"/>
                        <a:t>KNN – Training Score (CV = 10)</a:t>
                      </a:r>
                    </a:p>
                  </a:txBody>
                  <a:tcPr/>
                </a:tc>
                <a:tc>
                  <a:txBody>
                    <a:bodyPr/>
                    <a:lstStyle/>
                    <a:p>
                      <a:r>
                        <a:rPr lang="en-US" dirty="0"/>
                        <a:t>0.85</a:t>
                      </a:r>
                    </a:p>
                  </a:txBody>
                  <a:tcPr/>
                </a:tc>
                <a:extLst>
                  <a:ext uri="{0D108BD9-81ED-4DB2-BD59-A6C34878D82A}">
                    <a16:rowId xmlns:a16="http://schemas.microsoft.com/office/drawing/2014/main" val="2944104272"/>
                  </a:ext>
                </a:extLst>
              </a:tr>
              <a:tr h="962024">
                <a:tc>
                  <a:txBody>
                    <a:bodyPr/>
                    <a:lstStyle/>
                    <a:p>
                      <a:r>
                        <a:rPr lang="en-US" dirty="0"/>
                        <a:t>KNN – Test Score (CV = 10)</a:t>
                      </a:r>
                    </a:p>
                  </a:txBody>
                  <a:tcPr/>
                </a:tc>
                <a:tc>
                  <a:txBody>
                    <a:bodyPr/>
                    <a:lstStyle/>
                    <a:p>
                      <a:r>
                        <a:rPr lang="en-US" dirty="0"/>
                        <a:t>0.91</a:t>
                      </a:r>
                    </a:p>
                  </a:txBody>
                  <a:tcPr/>
                </a:tc>
                <a:extLst>
                  <a:ext uri="{0D108BD9-81ED-4DB2-BD59-A6C34878D82A}">
                    <a16:rowId xmlns:a16="http://schemas.microsoft.com/office/drawing/2014/main" val="2650629955"/>
                  </a:ext>
                </a:extLst>
              </a:tr>
            </a:tbl>
          </a:graphicData>
        </a:graphic>
      </p:graphicFrame>
      <p:pic>
        <p:nvPicPr>
          <p:cNvPr id="8" name="Graphic 7" descr="Bullseye">
            <a:extLst>
              <a:ext uri="{FF2B5EF4-FFF2-40B4-BE49-F238E27FC236}">
                <a16:creationId xmlns:a16="http://schemas.microsoft.com/office/drawing/2014/main" id="{8C2AFF4E-71C9-6A4C-A6FA-995295CDB1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3624" y="678151"/>
            <a:ext cx="914400" cy="914400"/>
          </a:xfrm>
          <a:prstGeom prst="rect">
            <a:avLst/>
          </a:prstGeom>
        </p:spPr>
      </p:pic>
    </p:spTree>
    <p:extLst>
      <p:ext uri="{BB962C8B-B14F-4D97-AF65-F5344CB8AC3E}">
        <p14:creationId xmlns:p14="http://schemas.microsoft.com/office/powerpoint/2010/main" val="2866630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10363200" cy="1225650"/>
          </a:xfrm>
        </p:spPr>
        <p:txBody>
          <a:bodyPr anchor="b">
            <a:normAutofit/>
          </a:bodyPr>
          <a:lstStyle/>
          <a:p>
            <a:r>
              <a:rPr lang="en-US" sz="3800" dirty="0">
                <a:solidFill>
                  <a:schemeClr val="bg1"/>
                </a:solidFill>
              </a:rPr>
              <a:t>Conclusion</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C17CFD4-8898-8E4F-84E6-F54AA66307F5}"/>
              </a:ext>
            </a:extLst>
          </p:cNvPr>
          <p:cNvSpPr>
            <a:spLocks noGrp="1"/>
          </p:cNvSpPr>
          <p:nvPr>
            <p:ph idx="1"/>
          </p:nvPr>
        </p:nvSpPr>
        <p:spPr>
          <a:xfrm>
            <a:off x="762000" y="2123092"/>
            <a:ext cx="10515600" cy="4351338"/>
          </a:xfrm>
        </p:spPr>
        <p:txBody>
          <a:bodyPr>
            <a:noAutofit/>
          </a:bodyPr>
          <a:lstStyle/>
          <a:p>
            <a:r>
              <a:rPr lang="en-US" sz="2400" dirty="0">
                <a:solidFill>
                  <a:schemeClr val="bg1"/>
                </a:solidFill>
              </a:rPr>
              <a:t>Higher Sentiment, Longer Character Submissions are found within submissions that received pizza.</a:t>
            </a:r>
          </a:p>
          <a:p>
            <a:r>
              <a:rPr lang="en-US" sz="2400" dirty="0">
                <a:solidFill>
                  <a:schemeClr val="bg1"/>
                </a:solidFill>
              </a:rPr>
              <a:t>Write using more positive language and don’t be shy with the length of your story!</a:t>
            </a:r>
          </a:p>
          <a:p>
            <a:r>
              <a:rPr lang="en-US" sz="2400" dirty="0">
                <a:solidFill>
                  <a:schemeClr val="bg1"/>
                </a:solidFill>
              </a:rPr>
              <a:t>If you’re homeless, it’s harder to get your request filled as the users need to communicate with the mods on the subreddit to verify receipts and payment (do not mention you are homeless, if you are indeed homeless).</a:t>
            </a:r>
          </a:p>
          <a:p>
            <a:r>
              <a:rPr lang="en-US" sz="2400" dirty="0">
                <a:solidFill>
                  <a:schemeClr val="bg1"/>
                </a:solidFill>
              </a:rPr>
              <a:t>Most submissions do not get pizza – and the topics for both received and not received submissions are very similar: free lunch is possible, but difficult!</a:t>
            </a:r>
          </a:p>
          <a:p>
            <a:endParaRPr lang="en-US" sz="2400" dirty="0">
              <a:solidFill>
                <a:schemeClr val="bg1"/>
              </a:solidFill>
            </a:endParaRPr>
          </a:p>
          <a:p>
            <a:endParaRPr lang="en-US" sz="2400" dirty="0">
              <a:solidFill>
                <a:schemeClr val="bg1"/>
              </a:solidFill>
            </a:endParaRPr>
          </a:p>
        </p:txBody>
      </p:sp>
      <p:pic>
        <p:nvPicPr>
          <p:cNvPr id="7" name="Graphic 6" descr="Magnifying glass">
            <a:extLst>
              <a:ext uri="{FF2B5EF4-FFF2-40B4-BE49-F238E27FC236}">
                <a16:creationId xmlns:a16="http://schemas.microsoft.com/office/drawing/2014/main" id="{BF53A62F-41B3-4B47-A40B-7A95791FDA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3624" y="668823"/>
            <a:ext cx="914400" cy="914400"/>
          </a:xfrm>
          <a:prstGeom prst="rect">
            <a:avLst/>
          </a:prstGeom>
        </p:spPr>
      </p:pic>
    </p:spTree>
    <p:extLst>
      <p:ext uri="{BB962C8B-B14F-4D97-AF65-F5344CB8AC3E}">
        <p14:creationId xmlns:p14="http://schemas.microsoft.com/office/powerpoint/2010/main" val="439165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10363200" cy="1225650"/>
          </a:xfrm>
        </p:spPr>
        <p:txBody>
          <a:bodyPr anchor="b">
            <a:normAutofit/>
          </a:bodyPr>
          <a:lstStyle/>
          <a:p>
            <a:r>
              <a:rPr lang="en-US" sz="3800" dirty="0">
                <a:solidFill>
                  <a:schemeClr val="bg1"/>
                </a:solidFill>
              </a:rPr>
              <a:t>Future Work</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C17CFD4-8898-8E4F-84E6-F54AA66307F5}"/>
              </a:ext>
            </a:extLst>
          </p:cNvPr>
          <p:cNvSpPr>
            <a:spLocks noGrp="1"/>
          </p:cNvSpPr>
          <p:nvPr>
            <p:ph idx="1"/>
          </p:nvPr>
        </p:nvSpPr>
        <p:spPr>
          <a:xfrm>
            <a:off x="762000" y="2123092"/>
            <a:ext cx="10515600" cy="3584577"/>
          </a:xfrm>
        </p:spPr>
        <p:txBody>
          <a:bodyPr>
            <a:noAutofit/>
          </a:bodyPr>
          <a:lstStyle/>
          <a:p>
            <a:r>
              <a:rPr lang="en-US" sz="2400" dirty="0">
                <a:solidFill>
                  <a:schemeClr val="bg1"/>
                </a:solidFill>
              </a:rPr>
              <a:t>A Free Pizza for ALL.</a:t>
            </a:r>
          </a:p>
          <a:p>
            <a:r>
              <a:rPr lang="en-US" sz="2400" dirty="0">
                <a:solidFill>
                  <a:schemeClr val="bg1"/>
                </a:solidFill>
              </a:rPr>
              <a:t>User can input a story, will give direct feedback whether the story will garner a free pizza or not.</a:t>
            </a:r>
          </a:p>
          <a:p>
            <a:r>
              <a:rPr lang="en-US" sz="2400" dirty="0">
                <a:solidFill>
                  <a:schemeClr val="bg1"/>
                </a:solidFill>
              </a:rPr>
              <a:t>Ethics? This cannot really be abused, due to high level of moderator screening on RAOP: Maximum two requests per month, and a history of your account can appear fishy if constantly posting.</a:t>
            </a:r>
          </a:p>
          <a:p>
            <a:endParaRPr lang="en-US" sz="2400" dirty="0">
              <a:solidFill>
                <a:schemeClr val="bg1"/>
              </a:solidFill>
            </a:endParaRPr>
          </a:p>
          <a:p>
            <a:endParaRPr lang="en-US" sz="2400" dirty="0">
              <a:solidFill>
                <a:schemeClr val="bg1"/>
              </a:solidFill>
            </a:endParaRPr>
          </a:p>
        </p:txBody>
      </p:sp>
      <p:pic>
        <p:nvPicPr>
          <p:cNvPr id="4" name="Graphic 3" descr="Head with gears">
            <a:extLst>
              <a:ext uri="{FF2B5EF4-FFF2-40B4-BE49-F238E27FC236}">
                <a16:creationId xmlns:a16="http://schemas.microsoft.com/office/drawing/2014/main" id="{DCDA7CBD-ABB0-F64A-BFC5-1716151DA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71724" y="739397"/>
            <a:ext cx="914400" cy="914400"/>
          </a:xfrm>
          <a:prstGeom prst="rect">
            <a:avLst/>
          </a:prstGeom>
        </p:spPr>
      </p:pic>
    </p:spTree>
    <p:extLst>
      <p:ext uri="{BB962C8B-B14F-4D97-AF65-F5344CB8AC3E}">
        <p14:creationId xmlns:p14="http://schemas.microsoft.com/office/powerpoint/2010/main" val="2429709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10363200" cy="1225650"/>
          </a:xfrm>
        </p:spPr>
        <p:txBody>
          <a:bodyPr anchor="b">
            <a:normAutofit/>
          </a:bodyPr>
          <a:lstStyle/>
          <a:p>
            <a:r>
              <a:rPr lang="en-US" sz="3800" dirty="0">
                <a:solidFill>
                  <a:schemeClr val="bg1"/>
                </a:solidFill>
              </a:rPr>
              <a:t>Questions?</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Content Placeholder 6" descr="Help">
            <a:extLst>
              <a:ext uri="{FF2B5EF4-FFF2-40B4-BE49-F238E27FC236}">
                <a16:creationId xmlns:a16="http://schemas.microsoft.com/office/drawing/2014/main" id="{0251CB1A-1DB7-834E-861E-2177B94D0B7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583762" y="2178783"/>
            <a:ext cx="3024476" cy="3024476"/>
          </a:xfrm>
        </p:spPr>
      </p:pic>
    </p:spTree>
    <p:extLst>
      <p:ext uri="{BB962C8B-B14F-4D97-AF65-F5344CB8AC3E}">
        <p14:creationId xmlns:p14="http://schemas.microsoft.com/office/powerpoint/2010/main" val="3980381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10363200" cy="1225650"/>
          </a:xfrm>
        </p:spPr>
        <p:txBody>
          <a:bodyPr anchor="b">
            <a:normAutofit/>
          </a:bodyPr>
          <a:lstStyle/>
          <a:p>
            <a:r>
              <a:rPr lang="en-US" sz="3800" dirty="0">
                <a:solidFill>
                  <a:schemeClr val="bg1"/>
                </a:solidFill>
              </a:rPr>
              <a:t>Appendix</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Graphic 3" descr="Bookmark">
            <a:extLst>
              <a:ext uri="{FF2B5EF4-FFF2-40B4-BE49-F238E27FC236}">
                <a16:creationId xmlns:a16="http://schemas.microsoft.com/office/drawing/2014/main" id="{5D5EE796-3BA8-B948-8AE3-2FED96796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10137" y="825122"/>
            <a:ext cx="914400" cy="914400"/>
          </a:xfrm>
          <a:prstGeom prst="rect">
            <a:avLst/>
          </a:prstGeom>
        </p:spPr>
      </p:pic>
      <p:pic>
        <p:nvPicPr>
          <p:cNvPr id="10" name="Content Placeholder 9" descr="A screenshot of a cell phone&#10;&#10;Description automatically generated">
            <a:extLst>
              <a:ext uri="{FF2B5EF4-FFF2-40B4-BE49-F238E27FC236}">
                <a16:creationId xmlns:a16="http://schemas.microsoft.com/office/drawing/2014/main" id="{E5FF5E12-4932-234C-BE05-3C46A71AC0B0}"/>
              </a:ext>
            </a:extLst>
          </p:cNvPr>
          <p:cNvPicPr>
            <a:picLocks noGrp="1" noChangeAspect="1"/>
          </p:cNvPicPr>
          <p:nvPr>
            <p:ph idx="1"/>
          </p:nvPr>
        </p:nvPicPr>
        <p:blipFill>
          <a:blip r:embed="rId4"/>
          <a:stretch>
            <a:fillRect/>
          </a:stretch>
        </p:blipFill>
        <p:spPr>
          <a:xfrm>
            <a:off x="3901539" y="1914944"/>
            <a:ext cx="5018176" cy="4777869"/>
          </a:xfrm>
        </p:spPr>
      </p:pic>
      <p:sp>
        <p:nvSpPr>
          <p:cNvPr id="11" name="Rectangle 10">
            <a:extLst>
              <a:ext uri="{FF2B5EF4-FFF2-40B4-BE49-F238E27FC236}">
                <a16:creationId xmlns:a16="http://schemas.microsoft.com/office/drawing/2014/main" id="{2BF6E7A2-0ED9-F94D-83CA-BD4644748FE0}"/>
              </a:ext>
            </a:extLst>
          </p:cNvPr>
          <p:cNvSpPr/>
          <p:nvPr/>
        </p:nvSpPr>
        <p:spPr>
          <a:xfrm>
            <a:off x="831873" y="5343525"/>
            <a:ext cx="3041090" cy="72866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3455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1" y="448721"/>
            <a:ext cx="3976688" cy="1225650"/>
          </a:xfrm>
        </p:spPr>
        <p:txBody>
          <a:bodyPr anchor="b">
            <a:normAutofit/>
          </a:bodyPr>
          <a:lstStyle/>
          <a:p>
            <a:r>
              <a:rPr lang="en-US" sz="3800" dirty="0">
                <a:solidFill>
                  <a:schemeClr val="bg1"/>
                </a:solidFill>
              </a:rPr>
              <a:t>Random Acts of Pizza</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0" name="Content Placeholder 4" descr="A screenshot of a cell phone&#10;&#10;Description automatically generated">
            <a:extLst>
              <a:ext uri="{FF2B5EF4-FFF2-40B4-BE49-F238E27FC236}">
                <a16:creationId xmlns:a16="http://schemas.microsoft.com/office/drawing/2014/main" id="{365F8643-38C5-814F-9626-9E88BE4F840B}"/>
              </a:ext>
            </a:extLst>
          </p:cNvPr>
          <p:cNvPicPr>
            <a:picLocks noGrp="1" noChangeAspect="1"/>
          </p:cNvPicPr>
          <p:nvPr>
            <p:ph idx="1"/>
          </p:nvPr>
        </p:nvPicPr>
        <p:blipFill>
          <a:blip r:embed="rId2"/>
          <a:stretch>
            <a:fillRect/>
          </a:stretch>
        </p:blipFill>
        <p:spPr>
          <a:xfrm>
            <a:off x="831873" y="3309156"/>
            <a:ext cx="10381146" cy="3100123"/>
          </a:xfrm>
          <a:prstGeom prst="rect">
            <a:avLst/>
          </a:prstGeom>
        </p:spPr>
      </p:pic>
      <p:sp>
        <p:nvSpPr>
          <p:cNvPr id="11" name="Oval 10">
            <a:extLst>
              <a:ext uri="{FF2B5EF4-FFF2-40B4-BE49-F238E27FC236}">
                <a16:creationId xmlns:a16="http://schemas.microsoft.com/office/drawing/2014/main" id="{CC3B0776-C550-E84C-B32A-99DF0649897E}"/>
              </a:ext>
            </a:extLst>
          </p:cNvPr>
          <p:cNvSpPr/>
          <p:nvPr/>
        </p:nvSpPr>
        <p:spPr>
          <a:xfrm>
            <a:off x="1385888" y="4148273"/>
            <a:ext cx="842962" cy="758421"/>
          </a:xfrm>
          <a:prstGeom prst="ellipse">
            <a:avLst/>
          </a:prstGeom>
          <a:noFill/>
          <a:ln w="603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ontent Placeholder 2">
            <a:extLst>
              <a:ext uri="{FF2B5EF4-FFF2-40B4-BE49-F238E27FC236}">
                <a16:creationId xmlns:a16="http://schemas.microsoft.com/office/drawing/2014/main" id="{234BD3BF-AB7C-B843-9404-A987FF92868D}"/>
              </a:ext>
            </a:extLst>
          </p:cNvPr>
          <p:cNvSpPr txBox="1">
            <a:spLocks/>
          </p:cNvSpPr>
          <p:nvPr/>
        </p:nvSpPr>
        <p:spPr>
          <a:xfrm>
            <a:off x="897769" y="1909191"/>
            <a:ext cx="10462358" cy="37984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2000" dirty="0">
                <a:solidFill>
                  <a:schemeClr val="bg1"/>
                </a:solidFill>
              </a:rPr>
              <a:t>115k members (as of August 2020)</a:t>
            </a:r>
          </a:p>
          <a:p>
            <a:pPr lvl="1"/>
            <a:r>
              <a:rPr lang="en-US" sz="2000" dirty="0">
                <a:solidFill>
                  <a:schemeClr val="bg1"/>
                </a:solidFill>
              </a:rPr>
              <a:t>Not very active Subreddit, strict rules for members who want to request pizza.</a:t>
            </a:r>
          </a:p>
          <a:p>
            <a:pPr lvl="1"/>
            <a:r>
              <a:rPr lang="en-US" sz="2000" dirty="0">
                <a:solidFill>
                  <a:schemeClr val="bg1"/>
                </a:solidFill>
              </a:rPr>
              <a:t>Moderators and bots that keep track of pizza transactions.</a:t>
            </a:r>
          </a:p>
          <a:p>
            <a:pPr marL="457200" lvl="1" indent="0">
              <a:buNone/>
            </a:pPr>
            <a:endParaRPr lang="en-US" sz="1300" dirty="0">
              <a:solidFill>
                <a:schemeClr val="bg1"/>
              </a:solidFill>
            </a:endParaRPr>
          </a:p>
          <a:p>
            <a:endParaRPr lang="en-US" sz="1300" dirty="0">
              <a:solidFill>
                <a:schemeClr val="bg1"/>
              </a:solidFill>
            </a:endParaRPr>
          </a:p>
        </p:txBody>
      </p:sp>
      <p:pic>
        <p:nvPicPr>
          <p:cNvPr id="6" name="Picture 5">
            <a:extLst>
              <a:ext uri="{FF2B5EF4-FFF2-40B4-BE49-F238E27FC236}">
                <a16:creationId xmlns:a16="http://schemas.microsoft.com/office/drawing/2014/main" id="{D8D3F46D-34FD-7D4B-8139-DA4D18C8DCDC}"/>
              </a:ext>
            </a:extLst>
          </p:cNvPr>
          <p:cNvPicPr>
            <a:picLocks noChangeAspect="1"/>
          </p:cNvPicPr>
          <p:nvPr/>
        </p:nvPicPr>
        <p:blipFill>
          <a:blip r:embed="rId3"/>
          <a:stretch>
            <a:fillRect/>
          </a:stretch>
        </p:blipFill>
        <p:spPr>
          <a:xfrm>
            <a:off x="4316425" y="448721"/>
            <a:ext cx="1231599" cy="1231599"/>
          </a:xfrm>
          <a:prstGeom prst="rect">
            <a:avLst/>
          </a:prstGeom>
        </p:spPr>
      </p:pic>
    </p:spTree>
    <p:extLst>
      <p:ext uri="{BB962C8B-B14F-4D97-AF65-F5344CB8AC3E}">
        <p14:creationId xmlns:p14="http://schemas.microsoft.com/office/powerpoint/2010/main" val="52115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4707671" cy="1225650"/>
          </a:xfrm>
        </p:spPr>
        <p:txBody>
          <a:bodyPr anchor="b">
            <a:normAutofit/>
          </a:bodyPr>
          <a:lstStyle/>
          <a:p>
            <a:r>
              <a:rPr lang="en-US" sz="3800">
                <a:solidFill>
                  <a:schemeClr val="bg1"/>
                </a:solidFill>
              </a:rPr>
              <a:t>Better Ingredients, Better Pizza</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897769" y="1909191"/>
            <a:ext cx="4648102" cy="4091560"/>
          </a:xfrm>
        </p:spPr>
        <p:txBody>
          <a:bodyPr>
            <a:normAutofit/>
          </a:bodyPr>
          <a:lstStyle/>
          <a:p>
            <a:r>
              <a:rPr lang="en-US" sz="1300" dirty="0">
                <a:solidFill>
                  <a:schemeClr val="bg1"/>
                </a:solidFill>
              </a:rPr>
              <a:t>Random Acts of Pizza Submissions (Kaggle)</a:t>
            </a:r>
          </a:p>
          <a:p>
            <a:pPr lvl="1"/>
            <a:r>
              <a:rPr lang="en-US" sz="1300" dirty="0">
                <a:solidFill>
                  <a:schemeClr val="bg1"/>
                </a:solidFill>
              </a:rPr>
              <a:t>A subreddit on </a:t>
            </a:r>
            <a:r>
              <a:rPr lang="en-US" sz="1300" dirty="0" err="1">
                <a:solidFill>
                  <a:schemeClr val="bg1"/>
                </a:solidFill>
              </a:rPr>
              <a:t>Reddit.com</a:t>
            </a:r>
            <a:r>
              <a:rPr lang="en-US" sz="1300" dirty="0">
                <a:solidFill>
                  <a:schemeClr val="bg1"/>
                </a:solidFill>
              </a:rPr>
              <a:t> that allows users to submit posts requesting free pizza from other users of the site.</a:t>
            </a:r>
          </a:p>
          <a:p>
            <a:pPr lvl="1"/>
            <a:r>
              <a:rPr lang="en-US" sz="1300" dirty="0">
                <a:solidFill>
                  <a:schemeClr val="bg1"/>
                </a:solidFill>
              </a:rPr>
              <a:t>5,671 total requests between December 8, 2010 and September 29, 2013. </a:t>
            </a:r>
          </a:p>
          <a:p>
            <a:pPr lvl="1"/>
            <a:endParaRPr lang="en-US" sz="1300" dirty="0">
              <a:solidFill>
                <a:schemeClr val="bg1"/>
              </a:solidFill>
            </a:endParaRPr>
          </a:p>
          <a:p>
            <a:r>
              <a:rPr lang="en-US" sz="1300" dirty="0">
                <a:solidFill>
                  <a:schemeClr val="bg1"/>
                </a:solidFill>
              </a:rPr>
              <a:t>PRAW (Python Reddit API Wrapper) and </a:t>
            </a:r>
            <a:r>
              <a:rPr lang="en-US" sz="1300" dirty="0" err="1">
                <a:solidFill>
                  <a:schemeClr val="bg1"/>
                </a:solidFill>
              </a:rPr>
              <a:t>Pushshift</a:t>
            </a:r>
            <a:r>
              <a:rPr lang="en-US" sz="1300" dirty="0">
                <a:solidFill>
                  <a:schemeClr val="bg1"/>
                </a:solidFill>
              </a:rPr>
              <a:t> API</a:t>
            </a:r>
          </a:p>
          <a:p>
            <a:pPr lvl="1"/>
            <a:r>
              <a:rPr lang="en-US" sz="1300" dirty="0" err="1">
                <a:solidFill>
                  <a:schemeClr val="bg1"/>
                </a:solidFill>
              </a:rPr>
              <a:t>Pushshift</a:t>
            </a:r>
            <a:r>
              <a:rPr lang="en-US" sz="1300" dirty="0">
                <a:solidFill>
                  <a:schemeClr val="bg1"/>
                </a:solidFill>
              </a:rPr>
              <a:t> API – serves as a copy of Reddit objects (extracted RAOP requests from January 1, 2014 – August 13, 2020).</a:t>
            </a:r>
          </a:p>
          <a:p>
            <a:pPr lvl="1"/>
            <a:r>
              <a:rPr lang="en-US" sz="1300" dirty="0">
                <a:solidFill>
                  <a:schemeClr val="bg1"/>
                </a:solidFill>
              </a:rPr>
              <a:t>PRAW – pulled updated “flair” information that identifies whether a request was fulfilled or not.</a:t>
            </a:r>
          </a:p>
          <a:p>
            <a:pPr lvl="1"/>
            <a:r>
              <a:rPr lang="en-US" sz="1300" dirty="0">
                <a:solidFill>
                  <a:schemeClr val="bg1"/>
                </a:solidFill>
              </a:rPr>
              <a:t>32,976 total requests between January 1, 2014 – August 13, 2020 (Kept only submissions that were tagged as either “fulfilled” or had no flair (was not fulfilled). </a:t>
            </a:r>
          </a:p>
          <a:p>
            <a:pPr lvl="1"/>
            <a:endParaRPr lang="en-US" sz="1300" dirty="0">
              <a:solidFill>
                <a:schemeClr val="bg1"/>
              </a:solidFill>
            </a:endParaRPr>
          </a:p>
          <a:p>
            <a:pPr lvl="1"/>
            <a:endParaRPr lang="en-US" sz="1300" dirty="0">
              <a:solidFill>
                <a:schemeClr val="bg1"/>
              </a:solidFill>
            </a:endParaRPr>
          </a:p>
          <a:p>
            <a:endParaRPr lang="en-US" sz="13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7" name="Table 23">
            <a:extLst>
              <a:ext uri="{FF2B5EF4-FFF2-40B4-BE49-F238E27FC236}">
                <a16:creationId xmlns:a16="http://schemas.microsoft.com/office/drawing/2014/main" id="{7BD73662-72CA-664B-A466-4E34309B5D5E}"/>
              </a:ext>
            </a:extLst>
          </p:cNvPr>
          <p:cNvGraphicFramePr>
            <a:graphicFrameLocks noGrp="1"/>
          </p:cNvGraphicFramePr>
          <p:nvPr>
            <p:extLst>
              <p:ext uri="{D42A27DB-BD31-4B8C-83A1-F6EECF244321}">
                <p14:modId xmlns:p14="http://schemas.microsoft.com/office/powerpoint/2010/main" val="3112620136"/>
              </p:ext>
            </p:extLst>
          </p:nvPr>
        </p:nvGraphicFramePr>
        <p:xfrm>
          <a:off x="7003388" y="1255148"/>
          <a:ext cx="4710677" cy="4347704"/>
        </p:xfrm>
        <a:graphic>
          <a:graphicData uri="http://schemas.openxmlformats.org/drawingml/2006/table">
            <a:tbl>
              <a:tblPr firstRow="1" bandRow="1">
                <a:tableStyleId>{8EC20E35-A176-4012-BC5E-935CFFF8708E}</a:tableStyleId>
              </a:tblPr>
              <a:tblGrid>
                <a:gridCol w="2903026">
                  <a:extLst>
                    <a:ext uri="{9D8B030D-6E8A-4147-A177-3AD203B41FA5}">
                      <a16:colId xmlns:a16="http://schemas.microsoft.com/office/drawing/2014/main" val="2361907505"/>
                    </a:ext>
                  </a:extLst>
                </a:gridCol>
                <a:gridCol w="1807651">
                  <a:extLst>
                    <a:ext uri="{9D8B030D-6E8A-4147-A177-3AD203B41FA5}">
                      <a16:colId xmlns:a16="http://schemas.microsoft.com/office/drawing/2014/main" val="1502336610"/>
                    </a:ext>
                  </a:extLst>
                </a:gridCol>
              </a:tblGrid>
              <a:tr h="709736">
                <a:tc>
                  <a:txBody>
                    <a:bodyPr/>
                    <a:lstStyle/>
                    <a:p>
                      <a:pPr algn="ctr"/>
                      <a:endParaRPr lang="en-US" sz="3300"/>
                    </a:p>
                  </a:txBody>
                  <a:tcPr marL="170242" marR="170242" marT="85120" marB="85120"/>
                </a:tc>
                <a:tc>
                  <a:txBody>
                    <a:bodyPr/>
                    <a:lstStyle/>
                    <a:p>
                      <a:pPr algn="ctr"/>
                      <a:r>
                        <a:rPr lang="en-US" sz="3300"/>
                        <a:t>Total</a:t>
                      </a:r>
                    </a:p>
                  </a:txBody>
                  <a:tcPr marL="170242" marR="170242" marT="85120" marB="85120"/>
                </a:tc>
                <a:extLst>
                  <a:ext uri="{0D108BD9-81ED-4DB2-BD59-A6C34878D82A}">
                    <a16:rowId xmlns:a16="http://schemas.microsoft.com/office/drawing/2014/main" val="4184220782"/>
                  </a:ext>
                </a:extLst>
              </a:tr>
              <a:tr h="1212656">
                <a:tc>
                  <a:txBody>
                    <a:bodyPr/>
                    <a:lstStyle/>
                    <a:p>
                      <a:pPr algn="ctr"/>
                      <a:r>
                        <a:rPr lang="en-US" sz="3300"/>
                        <a:t>Total Submissions</a:t>
                      </a:r>
                    </a:p>
                  </a:txBody>
                  <a:tcPr marL="170242" marR="170242" marT="85120" marB="85120"/>
                </a:tc>
                <a:tc>
                  <a:txBody>
                    <a:bodyPr/>
                    <a:lstStyle/>
                    <a:p>
                      <a:pPr algn="ctr"/>
                      <a:r>
                        <a:rPr lang="en-US" sz="3300" dirty="0"/>
                        <a:t>38,647</a:t>
                      </a:r>
                    </a:p>
                  </a:txBody>
                  <a:tcPr marL="170242" marR="170242" marT="85120" marB="85120"/>
                </a:tc>
                <a:extLst>
                  <a:ext uri="{0D108BD9-81ED-4DB2-BD59-A6C34878D82A}">
                    <a16:rowId xmlns:a16="http://schemas.microsoft.com/office/drawing/2014/main" val="1601962342"/>
                  </a:ext>
                </a:extLst>
              </a:tr>
              <a:tr h="1212656">
                <a:tc>
                  <a:txBody>
                    <a:bodyPr/>
                    <a:lstStyle/>
                    <a:p>
                      <a:pPr algn="ctr"/>
                      <a:r>
                        <a:rPr lang="en-US" sz="3300"/>
                        <a:t>Training Dataset</a:t>
                      </a:r>
                    </a:p>
                  </a:txBody>
                  <a:tcPr marL="170242" marR="170242" marT="85120" marB="85120"/>
                </a:tc>
                <a:tc>
                  <a:txBody>
                    <a:bodyPr/>
                    <a:lstStyle/>
                    <a:p>
                      <a:pPr algn="ctr"/>
                      <a:r>
                        <a:rPr lang="en-US" sz="3300"/>
                        <a:t>30,420</a:t>
                      </a:r>
                    </a:p>
                  </a:txBody>
                  <a:tcPr marL="170242" marR="170242" marT="85120" marB="85120"/>
                </a:tc>
                <a:extLst>
                  <a:ext uri="{0D108BD9-81ED-4DB2-BD59-A6C34878D82A}">
                    <a16:rowId xmlns:a16="http://schemas.microsoft.com/office/drawing/2014/main" val="666195918"/>
                  </a:ext>
                </a:extLst>
              </a:tr>
              <a:tr h="1212656">
                <a:tc>
                  <a:txBody>
                    <a:bodyPr/>
                    <a:lstStyle/>
                    <a:p>
                      <a:pPr algn="ctr"/>
                      <a:r>
                        <a:rPr lang="en-US" sz="3300"/>
                        <a:t>Testing Dataset</a:t>
                      </a:r>
                    </a:p>
                  </a:txBody>
                  <a:tcPr marL="170242" marR="170242" marT="85120" marB="85120"/>
                </a:tc>
                <a:tc>
                  <a:txBody>
                    <a:bodyPr/>
                    <a:lstStyle/>
                    <a:p>
                      <a:pPr algn="ctr"/>
                      <a:r>
                        <a:rPr lang="en-US" sz="3300" dirty="0"/>
                        <a:t>8,227</a:t>
                      </a:r>
                    </a:p>
                  </a:txBody>
                  <a:tcPr marL="170242" marR="170242" marT="85120" marB="85120"/>
                </a:tc>
                <a:extLst>
                  <a:ext uri="{0D108BD9-81ED-4DB2-BD59-A6C34878D82A}">
                    <a16:rowId xmlns:a16="http://schemas.microsoft.com/office/drawing/2014/main" val="2318820937"/>
                  </a:ext>
                </a:extLst>
              </a:tr>
            </a:tbl>
          </a:graphicData>
        </a:graphic>
      </p:graphicFrame>
      <p:pic>
        <p:nvPicPr>
          <p:cNvPr id="5" name="Graphic 4" descr="Chef">
            <a:extLst>
              <a:ext uri="{FF2B5EF4-FFF2-40B4-BE49-F238E27FC236}">
                <a16:creationId xmlns:a16="http://schemas.microsoft.com/office/drawing/2014/main" id="{2F4751DA-2FB8-A24E-8C94-812373BC6F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1471" y="751903"/>
            <a:ext cx="914400" cy="914400"/>
          </a:xfrm>
          <a:prstGeom prst="rect">
            <a:avLst/>
          </a:prstGeom>
        </p:spPr>
      </p:pic>
    </p:spTree>
    <p:extLst>
      <p:ext uri="{BB962C8B-B14F-4D97-AF65-F5344CB8AC3E}">
        <p14:creationId xmlns:p14="http://schemas.microsoft.com/office/powerpoint/2010/main" val="2314141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37" name="Straight Connector 3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descr="Whole pizza">
            <a:extLst>
              <a:ext uri="{FF2B5EF4-FFF2-40B4-BE49-F238E27FC236}">
                <a16:creationId xmlns:a16="http://schemas.microsoft.com/office/drawing/2014/main" id="{C86A86F0-0BA8-044C-901D-B9F6E9022A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4141" y="1348643"/>
            <a:ext cx="4160714" cy="4160714"/>
          </a:xfrm>
          <a:prstGeom prst="rect">
            <a:avLst/>
          </a:prstGeom>
        </p:spPr>
      </p:pic>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1041818" y="1415702"/>
            <a:ext cx="3932030" cy="3956690"/>
          </a:xfrm>
        </p:spPr>
        <p:txBody>
          <a:bodyPr anchor="ctr">
            <a:normAutofit/>
          </a:bodyPr>
          <a:lstStyle/>
          <a:p>
            <a:r>
              <a:rPr lang="en-US" sz="8000" dirty="0">
                <a:solidFill>
                  <a:schemeClr val="bg1"/>
                </a:solidFill>
              </a:rPr>
              <a:t>Crust the Process</a:t>
            </a:r>
          </a:p>
        </p:txBody>
      </p:sp>
      <p:cxnSp>
        <p:nvCxnSpPr>
          <p:cNvPr id="39" name="Straight Connector 38">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6096000" y="1108061"/>
            <a:ext cx="5008901" cy="4571972"/>
          </a:xfrm>
        </p:spPr>
        <p:txBody>
          <a:bodyPr anchor="ctr">
            <a:normAutofit/>
          </a:bodyPr>
          <a:lstStyle/>
          <a:p>
            <a:pPr marL="342900" indent="-342900">
              <a:buAutoNum type="arabicPeriod"/>
            </a:pPr>
            <a:endParaRPr lang="en-US" sz="2400" dirty="0">
              <a:solidFill>
                <a:schemeClr val="bg1"/>
              </a:solidFill>
            </a:endParaRPr>
          </a:p>
          <a:p>
            <a:pPr marL="342900" indent="-342900">
              <a:buAutoNum type="arabicPeriod"/>
            </a:pPr>
            <a:r>
              <a:rPr lang="en-US" sz="2400" dirty="0">
                <a:solidFill>
                  <a:schemeClr val="bg1"/>
                </a:solidFill>
              </a:rPr>
              <a:t>MongoDB and PANDAs</a:t>
            </a:r>
          </a:p>
          <a:p>
            <a:pPr marL="342900" indent="-342900">
              <a:buFont typeface="Arial" panose="020B0604020202020204" pitchFamily="34" charset="0"/>
              <a:buAutoNum type="arabicPeriod"/>
            </a:pPr>
            <a:r>
              <a:rPr lang="en-US" sz="2400" dirty="0">
                <a:solidFill>
                  <a:schemeClr val="bg1"/>
                </a:solidFill>
              </a:rPr>
              <a:t>Pre-Process (</a:t>
            </a:r>
            <a:r>
              <a:rPr lang="en-US" sz="2400" dirty="0" err="1">
                <a:solidFill>
                  <a:schemeClr val="bg1"/>
                </a:solidFill>
              </a:rPr>
              <a:t>spaCy</a:t>
            </a:r>
            <a:r>
              <a:rPr lang="en-US" sz="2400" dirty="0">
                <a:solidFill>
                  <a:schemeClr val="bg1"/>
                </a:solidFill>
              </a:rPr>
              <a:t>)</a:t>
            </a:r>
          </a:p>
          <a:p>
            <a:pPr marL="342900" indent="-342900">
              <a:buAutoNum type="arabicPeriod"/>
            </a:pPr>
            <a:r>
              <a:rPr lang="en-US" sz="2400" dirty="0">
                <a:solidFill>
                  <a:schemeClr val="bg1"/>
                </a:solidFill>
              </a:rPr>
              <a:t>EDA – Feature Engineering</a:t>
            </a:r>
          </a:p>
          <a:p>
            <a:pPr marL="342900" indent="-342900">
              <a:buAutoNum type="arabicPeriod"/>
            </a:pPr>
            <a:r>
              <a:rPr lang="en-US" sz="2400" dirty="0">
                <a:solidFill>
                  <a:schemeClr val="bg1"/>
                </a:solidFill>
              </a:rPr>
              <a:t>Sentiment Analysis (VADER)</a:t>
            </a:r>
          </a:p>
          <a:p>
            <a:pPr marL="342900" indent="-342900">
              <a:buAutoNum type="arabicPeriod"/>
            </a:pPr>
            <a:r>
              <a:rPr lang="en-US" sz="2400" dirty="0">
                <a:solidFill>
                  <a:schemeClr val="bg1"/>
                </a:solidFill>
              </a:rPr>
              <a:t>Topic Modelling – TF-IDF &amp; NMF</a:t>
            </a:r>
          </a:p>
          <a:p>
            <a:pPr marL="342900" indent="-342900">
              <a:buAutoNum type="arabicPeriod"/>
            </a:pPr>
            <a:r>
              <a:rPr lang="en-US" sz="2400" dirty="0">
                <a:solidFill>
                  <a:schemeClr val="bg1"/>
                </a:solidFill>
              </a:rPr>
              <a:t>Trained Models</a:t>
            </a:r>
          </a:p>
          <a:p>
            <a:pPr marL="342900" indent="-342900">
              <a:buAutoNum type="arabicPeriod"/>
            </a:pPr>
            <a:r>
              <a:rPr lang="en-US" sz="2400" dirty="0">
                <a:solidFill>
                  <a:schemeClr val="bg1"/>
                </a:solidFill>
              </a:rPr>
              <a:t>Output Test Data Accuracy</a:t>
            </a:r>
          </a:p>
        </p:txBody>
      </p:sp>
    </p:spTree>
    <p:extLst>
      <p:ext uri="{BB962C8B-B14F-4D97-AF65-F5344CB8AC3E}">
        <p14:creationId xmlns:p14="http://schemas.microsoft.com/office/powerpoint/2010/main" val="232755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7" name="Picture 16" descr="A screenshot of a cell phone&#10;&#10;Description automatically generated">
            <a:extLst>
              <a:ext uri="{FF2B5EF4-FFF2-40B4-BE49-F238E27FC236}">
                <a16:creationId xmlns:a16="http://schemas.microsoft.com/office/drawing/2014/main" id="{96E4912F-69DC-714C-BED1-A3E7219BBC83}"/>
              </a:ext>
            </a:extLst>
          </p:cNvPr>
          <p:cNvPicPr>
            <a:picLocks noChangeAspect="1"/>
          </p:cNvPicPr>
          <p:nvPr/>
        </p:nvPicPr>
        <p:blipFill rotWithShape="1">
          <a:blip r:embed="rId2"/>
          <a:srcRect t="3575"/>
          <a:stretch/>
        </p:blipFill>
        <p:spPr>
          <a:xfrm>
            <a:off x="6180265" y="1000128"/>
            <a:ext cx="5722968" cy="5471722"/>
          </a:xfrm>
          <a:prstGeom prst="rect">
            <a:avLst/>
          </a:prstGeom>
        </p:spPr>
      </p:pic>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EDA – Received vs Not Received Counts.</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897769" y="2660306"/>
            <a:ext cx="4586513" cy="2107637"/>
          </a:xfrm>
        </p:spPr>
        <p:txBody>
          <a:bodyPr>
            <a:normAutofit/>
          </a:bodyPr>
          <a:lstStyle/>
          <a:p>
            <a:r>
              <a:rPr lang="en-US" sz="2000" dirty="0">
                <a:solidFill>
                  <a:schemeClr val="bg1"/>
                </a:solidFill>
              </a:rPr>
              <a:t>There were only 3,927 submissions that received pizza.</a:t>
            </a:r>
          </a:p>
          <a:p>
            <a:r>
              <a:rPr lang="en-US" sz="2000" dirty="0">
                <a:solidFill>
                  <a:schemeClr val="bg1"/>
                </a:solidFill>
              </a:rPr>
              <a:t>There were about 26,493 submissions that did not receive pizza.</a:t>
            </a:r>
            <a:endParaRPr lang="en-US" sz="1800" dirty="0">
              <a:solidFill>
                <a:schemeClr val="bg1"/>
              </a:solidFill>
            </a:endParaRPr>
          </a:p>
          <a:p>
            <a:pPr lvl="1"/>
            <a:endParaRPr lang="en-US" sz="1800" dirty="0">
              <a:solidFill>
                <a:schemeClr val="bg1"/>
              </a:solidFill>
            </a:endParaRPr>
          </a:p>
          <a:p>
            <a:endParaRPr lang="en-US" sz="18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Graphic 8" descr="Pizza">
            <a:extLst>
              <a:ext uri="{FF2B5EF4-FFF2-40B4-BE49-F238E27FC236}">
                <a16:creationId xmlns:a16="http://schemas.microsoft.com/office/drawing/2014/main" id="{AE38A21D-3221-224B-950A-8BEB279F49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436872">
            <a:off x="7587684" y="5382968"/>
            <a:ext cx="914400" cy="914400"/>
          </a:xfrm>
          <a:prstGeom prst="rect">
            <a:avLst/>
          </a:prstGeom>
        </p:spPr>
      </p:pic>
      <p:pic>
        <p:nvPicPr>
          <p:cNvPr id="13" name="Graphic 12" descr="Crying face with no fill">
            <a:extLst>
              <a:ext uri="{FF2B5EF4-FFF2-40B4-BE49-F238E27FC236}">
                <a16:creationId xmlns:a16="http://schemas.microsoft.com/office/drawing/2014/main" id="{CDD8D093-D2FF-A74A-9D12-E0364C7102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2288">
            <a:off x="9582156" y="1756497"/>
            <a:ext cx="914400" cy="914400"/>
          </a:xfrm>
          <a:prstGeom prst="rect">
            <a:avLst/>
          </a:prstGeom>
        </p:spPr>
      </p:pic>
      <p:pic>
        <p:nvPicPr>
          <p:cNvPr id="14" name="Graphic 13" descr="Crying face with no fill">
            <a:extLst>
              <a:ext uri="{FF2B5EF4-FFF2-40B4-BE49-F238E27FC236}">
                <a16:creationId xmlns:a16="http://schemas.microsoft.com/office/drawing/2014/main" id="{37193939-FBDE-B041-80E0-3F967AEAD1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12063">
            <a:off x="10385600" y="2672182"/>
            <a:ext cx="914400" cy="914400"/>
          </a:xfrm>
          <a:prstGeom prst="rect">
            <a:avLst/>
          </a:prstGeom>
        </p:spPr>
      </p:pic>
      <p:pic>
        <p:nvPicPr>
          <p:cNvPr id="15" name="Graphic 14" descr="Crying face with no fill">
            <a:extLst>
              <a:ext uri="{FF2B5EF4-FFF2-40B4-BE49-F238E27FC236}">
                <a16:creationId xmlns:a16="http://schemas.microsoft.com/office/drawing/2014/main" id="{C931EE0D-03CE-4740-BA93-6183606FC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2288">
            <a:off x="9476684" y="3517825"/>
            <a:ext cx="914400" cy="914400"/>
          </a:xfrm>
          <a:prstGeom prst="rect">
            <a:avLst/>
          </a:prstGeom>
        </p:spPr>
      </p:pic>
      <p:pic>
        <p:nvPicPr>
          <p:cNvPr id="16" name="Graphic 15" descr="Crying face with no fill">
            <a:extLst>
              <a:ext uri="{FF2B5EF4-FFF2-40B4-BE49-F238E27FC236}">
                <a16:creationId xmlns:a16="http://schemas.microsoft.com/office/drawing/2014/main" id="{2ABC74BA-57C4-2F45-AA97-430A9DF6BF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12063">
            <a:off x="10381738" y="4484063"/>
            <a:ext cx="914400" cy="914400"/>
          </a:xfrm>
          <a:prstGeom prst="rect">
            <a:avLst/>
          </a:prstGeom>
        </p:spPr>
      </p:pic>
    </p:spTree>
    <p:extLst>
      <p:ext uri="{BB962C8B-B14F-4D97-AF65-F5344CB8AC3E}">
        <p14:creationId xmlns:p14="http://schemas.microsoft.com/office/powerpoint/2010/main" val="3733005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EDA – Character Length of Submissions</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897769" y="2660306"/>
            <a:ext cx="4586513" cy="2107637"/>
          </a:xfrm>
        </p:spPr>
        <p:txBody>
          <a:bodyPr>
            <a:normAutofit/>
          </a:bodyPr>
          <a:lstStyle/>
          <a:p>
            <a:r>
              <a:rPr lang="en-US" sz="2000" dirty="0">
                <a:solidFill>
                  <a:schemeClr val="bg1"/>
                </a:solidFill>
              </a:rPr>
              <a:t>Received Pizza Submissions had an average of 530 characters.</a:t>
            </a:r>
          </a:p>
          <a:p>
            <a:r>
              <a:rPr lang="en-US" sz="2000" dirty="0">
                <a:solidFill>
                  <a:schemeClr val="bg1"/>
                </a:solidFill>
              </a:rPr>
              <a:t>Not Received Pizza Submissions had an average of 433 characters.</a:t>
            </a:r>
          </a:p>
          <a:p>
            <a:r>
              <a:rPr lang="en-US" sz="1800" dirty="0">
                <a:solidFill>
                  <a:schemeClr val="bg1"/>
                </a:solidFill>
              </a:rPr>
              <a:t>Added as an extra feature to assist with classification.</a:t>
            </a:r>
          </a:p>
          <a:p>
            <a:pPr lvl="1"/>
            <a:endParaRPr lang="en-US" sz="1800" dirty="0">
              <a:solidFill>
                <a:schemeClr val="bg1"/>
              </a:solidFill>
            </a:endParaRPr>
          </a:p>
          <a:p>
            <a:pPr lvl="1"/>
            <a:endParaRPr lang="en-US" sz="1800" dirty="0">
              <a:solidFill>
                <a:schemeClr val="bg1"/>
              </a:solidFill>
            </a:endParaRPr>
          </a:p>
          <a:p>
            <a:endParaRPr lang="en-US" sz="18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8" name="Picture 7" descr="A screenshot of a cell phone&#10;&#10;Description automatically generated">
            <a:extLst>
              <a:ext uri="{FF2B5EF4-FFF2-40B4-BE49-F238E27FC236}">
                <a16:creationId xmlns:a16="http://schemas.microsoft.com/office/drawing/2014/main" id="{57D67573-9BB2-1349-A340-807B3B6EC6BE}"/>
              </a:ext>
            </a:extLst>
          </p:cNvPr>
          <p:cNvPicPr>
            <a:picLocks noChangeAspect="1"/>
          </p:cNvPicPr>
          <p:nvPr/>
        </p:nvPicPr>
        <p:blipFill>
          <a:blip r:embed="rId2"/>
          <a:stretch>
            <a:fillRect/>
          </a:stretch>
        </p:blipFill>
        <p:spPr>
          <a:xfrm>
            <a:off x="6096000" y="1003382"/>
            <a:ext cx="5768042" cy="5459330"/>
          </a:xfrm>
          <a:prstGeom prst="rect">
            <a:avLst/>
          </a:prstGeom>
        </p:spPr>
      </p:pic>
      <p:pic>
        <p:nvPicPr>
          <p:cNvPr id="9" name="Graphic 8" descr="Pizza">
            <a:extLst>
              <a:ext uri="{FF2B5EF4-FFF2-40B4-BE49-F238E27FC236}">
                <a16:creationId xmlns:a16="http://schemas.microsoft.com/office/drawing/2014/main" id="{AE38A21D-3221-224B-950A-8BEB279F49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436872">
            <a:off x="7696199" y="1924339"/>
            <a:ext cx="914400" cy="914400"/>
          </a:xfrm>
          <a:prstGeom prst="rect">
            <a:avLst/>
          </a:prstGeom>
        </p:spPr>
      </p:pic>
      <p:pic>
        <p:nvPicPr>
          <p:cNvPr id="10" name="Graphic 9" descr="Pizza">
            <a:extLst>
              <a:ext uri="{FF2B5EF4-FFF2-40B4-BE49-F238E27FC236}">
                <a16:creationId xmlns:a16="http://schemas.microsoft.com/office/drawing/2014/main" id="{95E63270-45F6-AF4C-86D7-59478CFCFC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72349">
            <a:off x="7064418" y="2684885"/>
            <a:ext cx="914400" cy="914400"/>
          </a:xfrm>
          <a:prstGeom prst="rect">
            <a:avLst/>
          </a:prstGeom>
        </p:spPr>
      </p:pic>
      <p:pic>
        <p:nvPicPr>
          <p:cNvPr id="11" name="Graphic 10" descr="Pizza">
            <a:extLst>
              <a:ext uri="{FF2B5EF4-FFF2-40B4-BE49-F238E27FC236}">
                <a16:creationId xmlns:a16="http://schemas.microsoft.com/office/drawing/2014/main" id="{038FFB99-ABCB-DD4E-B87C-BB11B19B48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436872">
            <a:off x="7491411" y="3649275"/>
            <a:ext cx="914400" cy="914400"/>
          </a:xfrm>
          <a:prstGeom prst="rect">
            <a:avLst/>
          </a:prstGeom>
        </p:spPr>
      </p:pic>
      <p:pic>
        <p:nvPicPr>
          <p:cNvPr id="12" name="Graphic 11" descr="Pizza">
            <a:extLst>
              <a:ext uri="{FF2B5EF4-FFF2-40B4-BE49-F238E27FC236}">
                <a16:creationId xmlns:a16="http://schemas.microsoft.com/office/drawing/2014/main" id="{4C6AD8D5-898B-2E45-A960-164652A28B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72349">
            <a:off x="7064417" y="4737363"/>
            <a:ext cx="914400" cy="914400"/>
          </a:xfrm>
          <a:prstGeom prst="rect">
            <a:avLst/>
          </a:prstGeom>
        </p:spPr>
      </p:pic>
      <p:pic>
        <p:nvPicPr>
          <p:cNvPr id="13" name="Graphic 12" descr="Crying face with no fill">
            <a:extLst>
              <a:ext uri="{FF2B5EF4-FFF2-40B4-BE49-F238E27FC236}">
                <a16:creationId xmlns:a16="http://schemas.microsoft.com/office/drawing/2014/main" id="{CDD8D093-D2FF-A74A-9D12-E0364C7102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2288">
            <a:off x="9344022" y="2539139"/>
            <a:ext cx="914400" cy="914400"/>
          </a:xfrm>
          <a:prstGeom prst="rect">
            <a:avLst/>
          </a:prstGeom>
        </p:spPr>
      </p:pic>
      <p:pic>
        <p:nvPicPr>
          <p:cNvPr id="14" name="Graphic 13" descr="Crying face with no fill">
            <a:extLst>
              <a:ext uri="{FF2B5EF4-FFF2-40B4-BE49-F238E27FC236}">
                <a16:creationId xmlns:a16="http://schemas.microsoft.com/office/drawing/2014/main" id="{37193939-FBDE-B041-80E0-3F967AEAD1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12063">
            <a:off x="10196955" y="3182170"/>
            <a:ext cx="914400" cy="914400"/>
          </a:xfrm>
          <a:prstGeom prst="rect">
            <a:avLst/>
          </a:prstGeom>
        </p:spPr>
      </p:pic>
      <p:pic>
        <p:nvPicPr>
          <p:cNvPr id="15" name="Graphic 14" descr="Crying face with no fill">
            <a:extLst>
              <a:ext uri="{FF2B5EF4-FFF2-40B4-BE49-F238E27FC236}">
                <a16:creationId xmlns:a16="http://schemas.microsoft.com/office/drawing/2014/main" id="{C931EE0D-03CE-4740-BA93-6183606FC7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2288">
            <a:off x="9352009" y="3964926"/>
            <a:ext cx="914400" cy="914400"/>
          </a:xfrm>
          <a:prstGeom prst="rect">
            <a:avLst/>
          </a:prstGeom>
        </p:spPr>
      </p:pic>
      <p:pic>
        <p:nvPicPr>
          <p:cNvPr id="16" name="Graphic 15" descr="Crying face with no fill">
            <a:extLst>
              <a:ext uri="{FF2B5EF4-FFF2-40B4-BE49-F238E27FC236}">
                <a16:creationId xmlns:a16="http://schemas.microsoft.com/office/drawing/2014/main" id="{2ABC74BA-57C4-2F45-AA97-430A9DF6BF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12063">
            <a:off x="10042873" y="4788153"/>
            <a:ext cx="914400" cy="914400"/>
          </a:xfrm>
          <a:prstGeom prst="rect">
            <a:avLst/>
          </a:prstGeom>
        </p:spPr>
      </p:pic>
    </p:spTree>
    <p:extLst>
      <p:ext uri="{BB962C8B-B14F-4D97-AF65-F5344CB8AC3E}">
        <p14:creationId xmlns:p14="http://schemas.microsoft.com/office/powerpoint/2010/main" val="2745598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4707671" cy="1225650"/>
          </a:xfrm>
        </p:spPr>
        <p:txBody>
          <a:bodyPr anchor="b">
            <a:normAutofit/>
          </a:bodyPr>
          <a:lstStyle/>
          <a:p>
            <a:r>
              <a:rPr lang="en-US" sz="3800" dirty="0">
                <a:solidFill>
                  <a:schemeClr val="bg1"/>
                </a:solidFill>
              </a:rPr>
              <a:t>Sentiment Analysis - VADER</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897769" y="2660306"/>
            <a:ext cx="4586513" cy="2107637"/>
          </a:xfrm>
        </p:spPr>
        <p:txBody>
          <a:bodyPr>
            <a:normAutofit/>
          </a:bodyPr>
          <a:lstStyle/>
          <a:p>
            <a:r>
              <a:rPr lang="en-US" sz="2000" dirty="0">
                <a:solidFill>
                  <a:schemeClr val="bg1"/>
                </a:solidFill>
              </a:rPr>
              <a:t>Received Pizza Submissions had an average sentiment score of .52.</a:t>
            </a:r>
          </a:p>
          <a:p>
            <a:r>
              <a:rPr lang="en-US" sz="2000" dirty="0">
                <a:solidFill>
                  <a:schemeClr val="bg1"/>
                </a:solidFill>
              </a:rPr>
              <a:t>Not Received Pizza Submissions had an average sentiment score of .48.</a:t>
            </a:r>
          </a:p>
          <a:p>
            <a:r>
              <a:rPr lang="en-US" sz="1800" dirty="0">
                <a:solidFill>
                  <a:schemeClr val="bg1"/>
                </a:solidFill>
              </a:rPr>
              <a:t>Added as an extra feature to assist with classification.</a:t>
            </a:r>
          </a:p>
          <a:p>
            <a:pPr lvl="1"/>
            <a:endParaRPr lang="en-US" sz="1800" dirty="0">
              <a:solidFill>
                <a:schemeClr val="bg1"/>
              </a:solidFill>
            </a:endParaRPr>
          </a:p>
          <a:p>
            <a:pPr lvl="1"/>
            <a:endParaRPr lang="en-US" sz="1800" dirty="0">
              <a:solidFill>
                <a:schemeClr val="bg1"/>
              </a:solidFill>
            </a:endParaRPr>
          </a:p>
          <a:p>
            <a:endParaRPr lang="en-US" sz="18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9" name="Picture 8" descr="A screenshot of a cell phone&#10;&#10;Description automatically generated">
            <a:extLst>
              <a:ext uri="{FF2B5EF4-FFF2-40B4-BE49-F238E27FC236}">
                <a16:creationId xmlns:a16="http://schemas.microsoft.com/office/drawing/2014/main" id="{55CF83D1-7167-9547-8285-CE407C86344B}"/>
              </a:ext>
            </a:extLst>
          </p:cNvPr>
          <p:cNvPicPr>
            <a:picLocks noChangeAspect="1"/>
          </p:cNvPicPr>
          <p:nvPr/>
        </p:nvPicPr>
        <p:blipFill rotWithShape="1">
          <a:blip r:embed="rId2"/>
          <a:srcRect t="1878"/>
          <a:stretch/>
        </p:blipFill>
        <p:spPr>
          <a:xfrm>
            <a:off x="6196246" y="1061546"/>
            <a:ext cx="5714534" cy="5307158"/>
          </a:xfrm>
          <a:prstGeom prst="rect">
            <a:avLst/>
          </a:prstGeom>
        </p:spPr>
      </p:pic>
      <p:pic>
        <p:nvPicPr>
          <p:cNvPr id="6" name="Graphic 5" descr="Pizza">
            <a:extLst>
              <a:ext uri="{FF2B5EF4-FFF2-40B4-BE49-F238E27FC236}">
                <a16:creationId xmlns:a16="http://schemas.microsoft.com/office/drawing/2014/main" id="{60FA652F-A64D-C84A-A143-75C0798A09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436872">
            <a:off x="7696199" y="1924339"/>
            <a:ext cx="914400" cy="914400"/>
          </a:xfrm>
          <a:prstGeom prst="rect">
            <a:avLst/>
          </a:prstGeom>
        </p:spPr>
      </p:pic>
      <p:pic>
        <p:nvPicPr>
          <p:cNvPr id="12" name="Graphic 11" descr="Pizza">
            <a:extLst>
              <a:ext uri="{FF2B5EF4-FFF2-40B4-BE49-F238E27FC236}">
                <a16:creationId xmlns:a16="http://schemas.microsoft.com/office/drawing/2014/main" id="{A480D3D4-3C5B-A248-A423-F11967EC9F2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72349">
            <a:off x="7064418" y="2684885"/>
            <a:ext cx="914400" cy="914400"/>
          </a:xfrm>
          <a:prstGeom prst="rect">
            <a:avLst/>
          </a:prstGeom>
        </p:spPr>
      </p:pic>
      <p:pic>
        <p:nvPicPr>
          <p:cNvPr id="13" name="Graphic 12" descr="Pizza">
            <a:extLst>
              <a:ext uri="{FF2B5EF4-FFF2-40B4-BE49-F238E27FC236}">
                <a16:creationId xmlns:a16="http://schemas.microsoft.com/office/drawing/2014/main" id="{4011EB12-0C6C-B943-87F9-C543272CC2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436872">
            <a:off x="7616016" y="3617668"/>
            <a:ext cx="914400" cy="914400"/>
          </a:xfrm>
          <a:prstGeom prst="rect">
            <a:avLst/>
          </a:prstGeom>
        </p:spPr>
      </p:pic>
      <p:pic>
        <p:nvPicPr>
          <p:cNvPr id="15" name="Graphic 14" descr="Pizza">
            <a:extLst>
              <a:ext uri="{FF2B5EF4-FFF2-40B4-BE49-F238E27FC236}">
                <a16:creationId xmlns:a16="http://schemas.microsoft.com/office/drawing/2014/main" id="{E4064454-9B37-4949-ABD4-38DC7145C7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9072349">
            <a:off x="7096876" y="4636660"/>
            <a:ext cx="914400" cy="914400"/>
          </a:xfrm>
          <a:prstGeom prst="rect">
            <a:avLst/>
          </a:prstGeom>
        </p:spPr>
      </p:pic>
      <p:pic>
        <p:nvPicPr>
          <p:cNvPr id="10" name="Graphic 9" descr="Crying face with no fill">
            <a:extLst>
              <a:ext uri="{FF2B5EF4-FFF2-40B4-BE49-F238E27FC236}">
                <a16:creationId xmlns:a16="http://schemas.microsoft.com/office/drawing/2014/main" id="{7ABD28BD-017F-0F49-BCAE-0372DECDDB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2288">
            <a:off x="9493688" y="2227685"/>
            <a:ext cx="914400" cy="914400"/>
          </a:xfrm>
          <a:prstGeom prst="rect">
            <a:avLst/>
          </a:prstGeom>
        </p:spPr>
      </p:pic>
      <p:pic>
        <p:nvPicPr>
          <p:cNvPr id="18" name="Graphic 17" descr="Crying face with no fill">
            <a:extLst>
              <a:ext uri="{FF2B5EF4-FFF2-40B4-BE49-F238E27FC236}">
                <a16:creationId xmlns:a16="http://schemas.microsoft.com/office/drawing/2014/main" id="{C75E63EF-7DA5-854D-8CA8-F9358124C8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982288">
            <a:off x="9428178" y="4164396"/>
            <a:ext cx="914400" cy="914400"/>
          </a:xfrm>
          <a:prstGeom prst="rect">
            <a:avLst/>
          </a:prstGeom>
        </p:spPr>
      </p:pic>
      <p:pic>
        <p:nvPicPr>
          <p:cNvPr id="19" name="Graphic 18" descr="Crying face with no fill">
            <a:extLst>
              <a:ext uri="{FF2B5EF4-FFF2-40B4-BE49-F238E27FC236}">
                <a16:creationId xmlns:a16="http://schemas.microsoft.com/office/drawing/2014/main" id="{302E2E60-3498-9249-BCA5-45C4E40AFC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12063">
            <a:off x="10196955" y="3182170"/>
            <a:ext cx="914400" cy="914400"/>
          </a:xfrm>
          <a:prstGeom prst="rect">
            <a:avLst/>
          </a:prstGeom>
        </p:spPr>
      </p:pic>
      <p:pic>
        <p:nvPicPr>
          <p:cNvPr id="20" name="Graphic 19" descr="Crying face with no fill">
            <a:extLst>
              <a:ext uri="{FF2B5EF4-FFF2-40B4-BE49-F238E27FC236}">
                <a16:creationId xmlns:a16="http://schemas.microsoft.com/office/drawing/2014/main" id="{48E70698-79EB-A44B-B536-3C7F8DC4F9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212063">
            <a:off x="10183591" y="4982374"/>
            <a:ext cx="914400" cy="914400"/>
          </a:xfrm>
          <a:prstGeom prst="rect">
            <a:avLst/>
          </a:prstGeom>
        </p:spPr>
      </p:pic>
    </p:spTree>
    <p:extLst>
      <p:ext uri="{BB962C8B-B14F-4D97-AF65-F5344CB8AC3E}">
        <p14:creationId xmlns:p14="http://schemas.microsoft.com/office/powerpoint/2010/main" val="23296115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838200" y="448721"/>
            <a:ext cx="10363200" cy="1225650"/>
          </a:xfrm>
        </p:spPr>
        <p:txBody>
          <a:bodyPr anchor="b">
            <a:normAutofit/>
          </a:bodyPr>
          <a:lstStyle/>
          <a:p>
            <a:r>
              <a:rPr lang="en-US" sz="3200" dirty="0">
                <a:solidFill>
                  <a:schemeClr val="bg1"/>
                </a:solidFill>
              </a:rPr>
              <a:t>NMF Topic Modelling (TF-IDF)</a:t>
            </a:r>
            <a:br>
              <a:rPr lang="en-US" sz="3200" dirty="0">
                <a:solidFill>
                  <a:schemeClr val="bg1"/>
                </a:solidFill>
              </a:rPr>
            </a:br>
            <a:r>
              <a:rPr lang="en-US" sz="3200" dirty="0">
                <a:solidFill>
                  <a:schemeClr val="bg1"/>
                </a:solidFill>
              </a:rPr>
              <a:t>              </a:t>
            </a:r>
            <a:r>
              <a:rPr lang="en-US" sz="3200" u="sng" dirty="0">
                <a:solidFill>
                  <a:schemeClr val="bg1"/>
                </a:solidFill>
              </a:rPr>
              <a:t>Received</a:t>
            </a:r>
            <a:r>
              <a:rPr lang="en-US" sz="3200" dirty="0">
                <a:solidFill>
                  <a:schemeClr val="bg1"/>
                </a:solidFill>
              </a:rPr>
              <a:t>                                             </a:t>
            </a:r>
            <a:r>
              <a:rPr lang="en-US" sz="3200" u="sng" dirty="0">
                <a:solidFill>
                  <a:schemeClr val="bg1"/>
                </a:solidFill>
              </a:rPr>
              <a:t>Not Received</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F2D83C7-7ADD-A14B-81A2-41EE13730D87}"/>
              </a:ext>
            </a:extLst>
          </p:cNvPr>
          <p:cNvSpPr>
            <a:spLocks noGrp="1"/>
          </p:cNvSpPr>
          <p:nvPr>
            <p:ph idx="1"/>
          </p:nvPr>
        </p:nvSpPr>
        <p:spPr>
          <a:xfrm>
            <a:off x="1821687" y="1961599"/>
            <a:ext cx="4565120" cy="3647710"/>
          </a:xfrm>
        </p:spPr>
        <p:txBody>
          <a:bodyPr>
            <a:noAutofit/>
          </a:bodyPr>
          <a:lstStyle/>
          <a:p>
            <a:pPr marL="0" indent="0">
              <a:buNone/>
            </a:pPr>
            <a:r>
              <a:rPr lang="en-US" sz="1600" b="1" dirty="0">
                <a:solidFill>
                  <a:schemeClr val="bg1"/>
                </a:solidFill>
              </a:rPr>
              <a:t>Family</a:t>
            </a:r>
            <a:r>
              <a:rPr lang="en-US" sz="1600" dirty="0">
                <a:solidFill>
                  <a:schemeClr val="bg1"/>
                </a:solidFill>
              </a:rPr>
              <a:t>: home, family, kid, wife, mom, husband…</a:t>
            </a:r>
          </a:p>
          <a:p>
            <a:endParaRPr lang="en-US" sz="1600" dirty="0">
              <a:solidFill>
                <a:schemeClr val="bg1"/>
              </a:solidFill>
            </a:endParaRPr>
          </a:p>
          <a:p>
            <a:pPr marL="0" indent="0">
              <a:buNone/>
            </a:pPr>
            <a:r>
              <a:rPr lang="en-US" sz="1600" b="1" dirty="0">
                <a:solidFill>
                  <a:schemeClr val="bg1"/>
                </a:solidFill>
              </a:rPr>
              <a:t>Unemployment</a:t>
            </a:r>
            <a:r>
              <a:rPr lang="en-US" sz="1600" dirty="0">
                <a:solidFill>
                  <a:schemeClr val="bg1"/>
                </a:solidFill>
              </a:rPr>
              <a:t>: job, paycheck, interview, unemployed, struggle…</a:t>
            </a:r>
          </a:p>
          <a:p>
            <a:endParaRPr lang="en-US" sz="1600" dirty="0">
              <a:solidFill>
                <a:schemeClr val="bg1"/>
              </a:solidFill>
            </a:endParaRPr>
          </a:p>
          <a:p>
            <a:pPr marL="0" indent="0">
              <a:buNone/>
            </a:pPr>
            <a:r>
              <a:rPr lang="en-US" sz="1600" b="1" dirty="0">
                <a:solidFill>
                  <a:schemeClr val="bg1"/>
                </a:solidFill>
              </a:rPr>
              <a:t>Money</a:t>
            </a:r>
            <a:r>
              <a:rPr lang="en-US" sz="1600" dirty="0">
                <a:solidFill>
                  <a:schemeClr val="bg1"/>
                </a:solidFill>
              </a:rPr>
              <a:t>: account, rent, check, broke, cash…</a:t>
            </a:r>
          </a:p>
          <a:p>
            <a:endParaRPr lang="en-US" sz="1600" dirty="0">
              <a:solidFill>
                <a:schemeClr val="bg1"/>
              </a:solidFill>
            </a:endParaRPr>
          </a:p>
          <a:p>
            <a:pPr marL="0" indent="0">
              <a:buNone/>
            </a:pPr>
            <a:r>
              <a:rPr lang="en-US" sz="1600" b="1" dirty="0">
                <a:solidFill>
                  <a:schemeClr val="bg1"/>
                </a:solidFill>
              </a:rPr>
              <a:t>Student</a:t>
            </a:r>
            <a:r>
              <a:rPr lang="en-US" sz="1600" dirty="0">
                <a:solidFill>
                  <a:schemeClr val="bg1"/>
                </a:solidFill>
              </a:rPr>
              <a:t>: student, college, ramen, school, semester…</a:t>
            </a:r>
          </a:p>
          <a:p>
            <a:pPr marL="0" indent="0">
              <a:buNone/>
            </a:pPr>
            <a:endParaRPr lang="en-US" sz="1600" dirty="0">
              <a:solidFill>
                <a:schemeClr val="bg1"/>
              </a:solidFill>
            </a:endParaRPr>
          </a:p>
          <a:p>
            <a:pPr marL="0" indent="0">
              <a:buNone/>
            </a:pPr>
            <a:r>
              <a:rPr lang="en-US" sz="1600" b="1" dirty="0">
                <a:solidFill>
                  <a:schemeClr val="bg1"/>
                </a:solidFill>
              </a:rPr>
              <a:t>Favors + Specials</a:t>
            </a:r>
            <a:r>
              <a:rPr lang="en-US" sz="1600" dirty="0">
                <a:solidFill>
                  <a:schemeClr val="bg1"/>
                </a:solidFill>
              </a:rPr>
              <a:t>: celebrate, birthday, surprise, dinner, smile…</a:t>
            </a:r>
          </a:p>
          <a:p>
            <a:endParaRPr lang="en-US" sz="1600" dirty="0">
              <a:solidFill>
                <a:schemeClr val="bg1"/>
              </a:solidFill>
            </a:endParaRPr>
          </a:p>
          <a:p>
            <a:endParaRPr lang="en-US" sz="1600" dirty="0">
              <a:solidFill>
                <a:schemeClr val="bg1"/>
              </a:solidFill>
            </a:endParaRPr>
          </a:p>
        </p:txBody>
      </p: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Graphic 4" descr="Family with two children">
            <a:extLst>
              <a:ext uri="{FF2B5EF4-FFF2-40B4-BE49-F238E27FC236}">
                <a16:creationId xmlns:a16="http://schemas.microsoft.com/office/drawing/2014/main" id="{79B66C3A-FA40-4E48-A84D-E1E3219D0A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3013" y="1791989"/>
            <a:ext cx="746556" cy="746556"/>
          </a:xfrm>
          <a:prstGeom prst="rect">
            <a:avLst/>
          </a:prstGeom>
        </p:spPr>
      </p:pic>
      <p:pic>
        <p:nvPicPr>
          <p:cNvPr id="8" name="Graphic 7" descr="Graduation cap">
            <a:extLst>
              <a:ext uri="{FF2B5EF4-FFF2-40B4-BE49-F238E27FC236}">
                <a16:creationId xmlns:a16="http://schemas.microsoft.com/office/drawing/2014/main" id="{5B4C4183-9AFA-4641-B8B8-860AB60F1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6119" y="4054291"/>
            <a:ext cx="905895" cy="905895"/>
          </a:xfrm>
          <a:prstGeom prst="rect">
            <a:avLst/>
          </a:prstGeom>
        </p:spPr>
      </p:pic>
      <p:pic>
        <p:nvPicPr>
          <p:cNvPr id="10" name="Graphic 9" descr="Piggy Bank">
            <a:extLst>
              <a:ext uri="{FF2B5EF4-FFF2-40B4-BE49-F238E27FC236}">
                <a16:creationId xmlns:a16="http://schemas.microsoft.com/office/drawing/2014/main" id="{003F65B1-84F6-DD4D-B85B-30F826366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733" y="3322597"/>
            <a:ext cx="905895" cy="905895"/>
          </a:xfrm>
          <a:prstGeom prst="rect">
            <a:avLst/>
          </a:prstGeom>
        </p:spPr>
      </p:pic>
      <p:pic>
        <p:nvPicPr>
          <p:cNvPr id="12" name="Graphic 11" descr="Briefcase">
            <a:extLst>
              <a:ext uri="{FF2B5EF4-FFF2-40B4-BE49-F238E27FC236}">
                <a16:creationId xmlns:a16="http://schemas.microsoft.com/office/drawing/2014/main" id="{AD6371F4-2E02-6341-9FFD-A21465D76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1372" y="2487811"/>
            <a:ext cx="894256" cy="894256"/>
          </a:xfrm>
          <a:prstGeom prst="rect">
            <a:avLst/>
          </a:prstGeom>
        </p:spPr>
      </p:pic>
      <p:pic>
        <p:nvPicPr>
          <p:cNvPr id="6" name="Graphic 5" descr="Cake">
            <a:extLst>
              <a:ext uri="{FF2B5EF4-FFF2-40B4-BE49-F238E27FC236}">
                <a16:creationId xmlns:a16="http://schemas.microsoft.com/office/drawing/2014/main" id="{1813D051-D4BC-BA4D-9AA2-890CA8BF08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3677" y="4801780"/>
            <a:ext cx="905892" cy="905892"/>
          </a:xfrm>
          <a:prstGeom prst="rect">
            <a:avLst/>
          </a:prstGeom>
        </p:spPr>
      </p:pic>
      <p:sp>
        <p:nvSpPr>
          <p:cNvPr id="13" name="Content Placeholder 2">
            <a:extLst>
              <a:ext uri="{FF2B5EF4-FFF2-40B4-BE49-F238E27FC236}">
                <a16:creationId xmlns:a16="http://schemas.microsoft.com/office/drawing/2014/main" id="{8F65EA22-0599-D94F-8503-8575FC738AC9}"/>
              </a:ext>
            </a:extLst>
          </p:cNvPr>
          <p:cNvSpPr txBox="1">
            <a:spLocks/>
          </p:cNvSpPr>
          <p:nvPr/>
        </p:nvSpPr>
        <p:spPr>
          <a:xfrm>
            <a:off x="7378318" y="1951689"/>
            <a:ext cx="4565120" cy="364771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b="1" dirty="0">
                <a:solidFill>
                  <a:schemeClr val="bg1"/>
                </a:solidFill>
              </a:rPr>
              <a:t>Family</a:t>
            </a:r>
            <a:r>
              <a:rPr lang="en-US" sz="1600" dirty="0">
                <a:solidFill>
                  <a:schemeClr val="bg1"/>
                </a:solidFill>
              </a:rPr>
              <a:t>: home, family, kid, wife, mom, husband…</a:t>
            </a:r>
          </a:p>
          <a:p>
            <a:endParaRPr lang="en-US" sz="1600" dirty="0">
              <a:solidFill>
                <a:schemeClr val="bg1"/>
              </a:solidFill>
            </a:endParaRPr>
          </a:p>
          <a:p>
            <a:pPr marL="0" indent="0">
              <a:buFont typeface="Arial" panose="020B0604020202020204" pitchFamily="34" charset="0"/>
              <a:buNone/>
            </a:pPr>
            <a:r>
              <a:rPr lang="en-US" sz="1600" b="1" dirty="0">
                <a:solidFill>
                  <a:schemeClr val="bg1"/>
                </a:solidFill>
              </a:rPr>
              <a:t>Unemployment</a:t>
            </a:r>
            <a:r>
              <a:rPr lang="en-US" sz="1600" dirty="0">
                <a:solidFill>
                  <a:schemeClr val="bg1"/>
                </a:solidFill>
              </a:rPr>
              <a:t>: job, paycheck, interview, unemployed, struggle…</a:t>
            </a:r>
          </a:p>
          <a:p>
            <a:endParaRPr lang="en-US" sz="1600" dirty="0">
              <a:solidFill>
                <a:schemeClr val="bg1"/>
              </a:solidFill>
            </a:endParaRPr>
          </a:p>
          <a:p>
            <a:pPr marL="0" indent="0">
              <a:buFont typeface="Arial" panose="020B0604020202020204" pitchFamily="34" charset="0"/>
              <a:buNone/>
            </a:pPr>
            <a:r>
              <a:rPr lang="en-US" sz="1600" b="1" dirty="0">
                <a:solidFill>
                  <a:schemeClr val="bg1"/>
                </a:solidFill>
              </a:rPr>
              <a:t>Money</a:t>
            </a:r>
            <a:r>
              <a:rPr lang="en-US" sz="1600" dirty="0">
                <a:solidFill>
                  <a:schemeClr val="bg1"/>
                </a:solidFill>
              </a:rPr>
              <a:t>: account, rent, check, broke, cash…</a:t>
            </a:r>
          </a:p>
          <a:p>
            <a:endParaRPr lang="en-US" sz="1600" dirty="0">
              <a:solidFill>
                <a:schemeClr val="bg1"/>
              </a:solidFill>
            </a:endParaRPr>
          </a:p>
          <a:p>
            <a:pPr marL="0" indent="0">
              <a:buFont typeface="Arial" panose="020B0604020202020204" pitchFamily="34" charset="0"/>
              <a:buNone/>
            </a:pPr>
            <a:r>
              <a:rPr lang="en-US" sz="1600" b="1" dirty="0">
                <a:solidFill>
                  <a:schemeClr val="bg1"/>
                </a:solidFill>
              </a:rPr>
              <a:t>Student</a:t>
            </a:r>
            <a:r>
              <a:rPr lang="en-US" sz="1600" dirty="0">
                <a:solidFill>
                  <a:schemeClr val="bg1"/>
                </a:solidFill>
              </a:rPr>
              <a:t>: student, college, ramen, school, semester…</a:t>
            </a:r>
          </a:p>
          <a:p>
            <a:pPr marL="0" indent="0">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b="1" dirty="0">
                <a:solidFill>
                  <a:schemeClr val="bg1"/>
                </a:solidFill>
              </a:rPr>
              <a:t>Homeless</a:t>
            </a:r>
            <a:r>
              <a:rPr lang="en-US" sz="1600" dirty="0">
                <a:solidFill>
                  <a:schemeClr val="bg1"/>
                </a:solidFill>
              </a:rPr>
              <a:t>: hungry, broke, homeless, starve, pantry</a:t>
            </a:r>
          </a:p>
          <a:p>
            <a:endParaRPr lang="en-US" sz="1600" dirty="0">
              <a:solidFill>
                <a:schemeClr val="bg1"/>
              </a:solidFill>
            </a:endParaRPr>
          </a:p>
          <a:p>
            <a:endParaRPr lang="en-US" sz="1600" dirty="0">
              <a:solidFill>
                <a:schemeClr val="bg1"/>
              </a:solidFill>
            </a:endParaRPr>
          </a:p>
        </p:txBody>
      </p:sp>
      <p:pic>
        <p:nvPicPr>
          <p:cNvPr id="14" name="Graphic 13" descr="Family with two children">
            <a:extLst>
              <a:ext uri="{FF2B5EF4-FFF2-40B4-BE49-F238E27FC236}">
                <a16:creationId xmlns:a16="http://schemas.microsoft.com/office/drawing/2014/main" id="{50B746C8-36D8-1B42-A3E5-3F8549AAF0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4914" y="1799550"/>
            <a:ext cx="746556" cy="746556"/>
          </a:xfrm>
          <a:prstGeom prst="rect">
            <a:avLst/>
          </a:prstGeom>
        </p:spPr>
      </p:pic>
      <p:pic>
        <p:nvPicPr>
          <p:cNvPr id="15" name="Graphic 14" descr="Briefcase">
            <a:extLst>
              <a:ext uri="{FF2B5EF4-FFF2-40B4-BE49-F238E27FC236}">
                <a16:creationId xmlns:a16="http://schemas.microsoft.com/office/drawing/2014/main" id="{06E6C2BF-8732-1F45-8C25-D58F2A28294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34366" y="2500500"/>
            <a:ext cx="894256" cy="894256"/>
          </a:xfrm>
          <a:prstGeom prst="rect">
            <a:avLst/>
          </a:prstGeom>
        </p:spPr>
      </p:pic>
      <p:pic>
        <p:nvPicPr>
          <p:cNvPr id="16" name="Graphic 15" descr="Piggy Bank">
            <a:extLst>
              <a:ext uri="{FF2B5EF4-FFF2-40B4-BE49-F238E27FC236}">
                <a16:creationId xmlns:a16="http://schemas.microsoft.com/office/drawing/2014/main" id="{4EBE714B-3A49-EF42-985B-CA98C0BCDA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61661" y="3371832"/>
            <a:ext cx="905895" cy="905895"/>
          </a:xfrm>
          <a:prstGeom prst="rect">
            <a:avLst/>
          </a:prstGeom>
        </p:spPr>
      </p:pic>
      <p:pic>
        <p:nvPicPr>
          <p:cNvPr id="17" name="Graphic 16" descr="Graduation cap">
            <a:extLst>
              <a:ext uri="{FF2B5EF4-FFF2-40B4-BE49-F238E27FC236}">
                <a16:creationId xmlns:a16="http://schemas.microsoft.com/office/drawing/2014/main" id="{180D28D2-F119-F640-9A74-9D9248E7C4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47575" y="4054291"/>
            <a:ext cx="905895" cy="905895"/>
          </a:xfrm>
          <a:prstGeom prst="rect">
            <a:avLst/>
          </a:prstGeom>
        </p:spPr>
      </p:pic>
      <p:pic>
        <p:nvPicPr>
          <p:cNvPr id="9" name="Graphic 8" descr="Home">
            <a:extLst>
              <a:ext uri="{FF2B5EF4-FFF2-40B4-BE49-F238E27FC236}">
                <a16:creationId xmlns:a16="http://schemas.microsoft.com/office/drawing/2014/main" id="{38621AD5-519C-8E4F-A6B3-936339494DE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470503" y="4757193"/>
            <a:ext cx="889552" cy="889552"/>
          </a:xfrm>
          <a:prstGeom prst="rect">
            <a:avLst/>
          </a:prstGeom>
        </p:spPr>
      </p:pic>
    </p:spTree>
    <p:extLst>
      <p:ext uri="{BB962C8B-B14F-4D97-AF65-F5344CB8AC3E}">
        <p14:creationId xmlns:p14="http://schemas.microsoft.com/office/powerpoint/2010/main" val="285906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D820E05-2275-944B-922C-D4873FEE5A84}"/>
              </a:ext>
            </a:extLst>
          </p:cNvPr>
          <p:cNvSpPr>
            <a:spLocks noGrp="1"/>
          </p:cNvSpPr>
          <p:nvPr>
            <p:ph type="title"/>
          </p:nvPr>
        </p:nvSpPr>
        <p:spPr>
          <a:xfrm>
            <a:off x="651656" y="-55588"/>
            <a:ext cx="11124408" cy="1225650"/>
          </a:xfrm>
        </p:spPr>
        <p:txBody>
          <a:bodyPr anchor="b">
            <a:normAutofit/>
          </a:bodyPr>
          <a:lstStyle/>
          <a:p>
            <a:r>
              <a:rPr lang="en-US" sz="3800" dirty="0">
                <a:solidFill>
                  <a:schemeClr val="bg1"/>
                </a:solidFill>
              </a:rPr>
              <a:t>Received vs Not Received NMF Topic Modeling</a:t>
            </a:r>
          </a:p>
        </p:txBody>
      </p:sp>
      <p:cxnSp>
        <p:nvCxnSpPr>
          <p:cNvPr id="28" name="Straight Connector 2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6" name="Picture 15" descr="A screenshot of a cell phone&#10;&#10;Description automatically generated">
            <a:extLst>
              <a:ext uri="{FF2B5EF4-FFF2-40B4-BE49-F238E27FC236}">
                <a16:creationId xmlns:a16="http://schemas.microsoft.com/office/drawing/2014/main" id="{4FC45AD0-0590-3F43-A153-A7373A215168}"/>
              </a:ext>
            </a:extLst>
          </p:cNvPr>
          <p:cNvPicPr>
            <a:picLocks noChangeAspect="1"/>
          </p:cNvPicPr>
          <p:nvPr/>
        </p:nvPicPr>
        <p:blipFill>
          <a:blip r:embed="rId2"/>
          <a:stretch>
            <a:fillRect/>
          </a:stretch>
        </p:blipFill>
        <p:spPr>
          <a:xfrm>
            <a:off x="354334" y="1439607"/>
            <a:ext cx="5326543" cy="5161496"/>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D66435BD-475E-BE43-BB24-E1255A8323B0}"/>
              </a:ext>
            </a:extLst>
          </p:cNvPr>
          <p:cNvPicPr>
            <a:picLocks noChangeAspect="1"/>
          </p:cNvPicPr>
          <p:nvPr/>
        </p:nvPicPr>
        <p:blipFill>
          <a:blip r:embed="rId3"/>
          <a:stretch>
            <a:fillRect/>
          </a:stretch>
        </p:blipFill>
        <p:spPr>
          <a:xfrm>
            <a:off x="6368251" y="1439607"/>
            <a:ext cx="5421099" cy="5161497"/>
          </a:xfrm>
          <a:prstGeom prst="rect">
            <a:avLst/>
          </a:prstGeom>
        </p:spPr>
      </p:pic>
    </p:spTree>
    <p:extLst>
      <p:ext uri="{BB962C8B-B14F-4D97-AF65-F5344CB8AC3E}">
        <p14:creationId xmlns:p14="http://schemas.microsoft.com/office/powerpoint/2010/main" val="3563737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4124</TotalTime>
  <Words>747</Words>
  <Application>Microsoft Macintosh PowerPoint</Application>
  <PresentationFormat>Widescreen</PresentationFormat>
  <Paragraphs>93</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Predicting Altruism Through Free Pizza </vt:lpstr>
      <vt:lpstr>Random Acts of Pizza</vt:lpstr>
      <vt:lpstr>Better Ingredients, Better Pizza</vt:lpstr>
      <vt:lpstr>Crust the Process</vt:lpstr>
      <vt:lpstr>EDA – Received vs Not Received Counts.</vt:lpstr>
      <vt:lpstr>EDA – Character Length of Submissions</vt:lpstr>
      <vt:lpstr>Sentiment Analysis - VADER</vt:lpstr>
      <vt:lpstr>NMF Topic Modelling (TF-IDF)               Received                                             Not Received</vt:lpstr>
      <vt:lpstr>Received vs Not Received NMF Topic Modeling</vt:lpstr>
      <vt:lpstr>NMF Topic Modelling (TF-IDF) on Training Data</vt:lpstr>
      <vt:lpstr>Classification - Accuracy</vt:lpstr>
      <vt:lpstr>Conclusion</vt:lpstr>
      <vt:lpstr>Future Work</vt:lpstr>
      <vt:lpstr>Questions?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Altruism Through Free Pizza </dc:title>
  <dc:creator>Rudy Wang</dc:creator>
  <cp:lastModifiedBy>Rudy Wang</cp:lastModifiedBy>
  <cp:revision>17</cp:revision>
  <dcterms:created xsi:type="dcterms:W3CDTF">2020-08-21T00:10:43Z</dcterms:created>
  <dcterms:modified xsi:type="dcterms:W3CDTF">2020-08-23T22:41:10Z</dcterms:modified>
</cp:coreProperties>
</file>